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7"/>
  </p:notesMasterIdLst>
  <p:sldIdLst>
    <p:sldId id="277" r:id="rId2"/>
    <p:sldId id="263" r:id="rId3"/>
    <p:sldId id="259" r:id="rId4"/>
    <p:sldId id="264" r:id="rId5"/>
    <p:sldId id="278" r:id="rId6"/>
    <p:sldId id="266" r:id="rId7"/>
    <p:sldId id="265" r:id="rId8"/>
    <p:sldId id="267" r:id="rId9"/>
    <p:sldId id="279" r:id="rId10"/>
    <p:sldId id="282" r:id="rId11"/>
    <p:sldId id="281" r:id="rId12"/>
    <p:sldId id="283" r:id="rId13"/>
    <p:sldId id="284" r:id="rId14"/>
    <p:sldId id="268" r:id="rId15"/>
    <p:sldId id="269" r:id="rId16"/>
    <p:sldId id="285" r:id="rId17"/>
    <p:sldId id="286" r:id="rId18"/>
    <p:sldId id="287" r:id="rId19"/>
    <p:sldId id="288" r:id="rId20"/>
    <p:sldId id="289" r:id="rId21"/>
    <p:sldId id="290" r:id="rId22"/>
    <p:sldId id="272" r:id="rId23"/>
    <p:sldId id="273" r:id="rId24"/>
    <p:sldId id="291" r:id="rId25"/>
    <p:sldId id="295" r:id="rId26"/>
    <p:sldId id="296" r:id="rId27"/>
    <p:sldId id="297" r:id="rId28"/>
    <p:sldId id="298" r:id="rId29"/>
    <p:sldId id="292" r:id="rId30"/>
    <p:sldId id="293" r:id="rId31"/>
    <p:sldId id="294" r:id="rId32"/>
    <p:sldId id="299" r:id="rId33"/>
    <p:sldId id="270" r:id="rId34"/>
    <p:sldId id="271" r:id="rId35"/>
    <p:sldId id="302" r:id="rId36"/>
    <p:sldId id="301" r:id="rId37"/>
    <p:sldId id="303" r:id="rId38"/>
    <p:sldId id="300" r:id="rId39"/>
    <p:sldId id="274" r:id="rId40"/>
    <p:sldId id="275" r:id="rId41"/>
    <p:sldId id="304" r:id="rId42"/>
    <p:sldId id="305" r:id="rId43"/>
    <p:sldId id="276" r:id="rId44"/>
    <p:sldId id="256" r:id="rId45"/>
    <p:sldId id="258" r:id="rId46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uilherme Lionço" initials="GL" lastIdx="1" clrIdx="0">
    <p:extLst>
      <p:ext uri="{19B8F6BF-5375-455C-9EA6-DF929625EA0E}">
        <p15:presenceInfo xmlns:p15="http://schemas.microsoft.com/office/powerpoint/2012/main" userId="Guilherme Lionço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99FE"/>
    <a:srgbClr val="FFA517"/>
    <a:srgbClr val="ED058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868" autoAdjust="0"/>
    <p:restoredTop sz="94660"/>
  </p:normalViewPr>
  <p:slideViewPr>
    <p:cSldViewPr snapToGrid="0">
      <p:cViewPr>
        <p:scale>
          <a:sx n="124" d="100"/>
          <a:sy n="124" d="100"/>
        </p:scale>
        <p:origin x="-2604" y="-16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8D0A45-B9D2-459B-A0FF-72BFCC7FA4B9}" type="datetimeFigureOut">
              <a:rPr lang="pt-BR" smtClean="0"/>
              <a:t>04/09/2018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3C8905-F0F7-4AE3-A2B6-B308A8C2998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394437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60236C7-2E10-4200-A160-FD0AA41259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35F4A69-6B88-4E8E-89DB-7D081C7A25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813D378-2A57-4B44-9613-6155654E7C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A9B928-D58B-4037-98D4-E89A0481AC60}" type="datetimeFigureOut">
              <a:rPr lang="pt-BR" smtClean="0"/>
              <a:t>04/09/2018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0B7C7C8-84EB-4837-BE39-D872820160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61F6C28-2AD0-4750-AE03-48340747C3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743FA-FEB8-4E23-8BF9-E67689B5EA2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0269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09444B0-D1D0-4268-A2B8-8537D54E6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46676786-6895-4F55-9E3B-58C9BA3787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3B38CD0-BEC4-4E58-9D47-6B5A5C3FA9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A9B928-D58B-4037-98D4-E89A0481AC60}" type="datetimeFigureOut">
              <a:rPr lang="pt-BR" smtClean="0"/>
              <a:t>04/09/2018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23C1956-A796-443C-ABF3-F0BAFC13AC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7A20500-E022-4250-92DC-2CA92D457E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743FA-FEB8-4E23-8BF9-E67689B5EA2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416065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AF05D132-B3D6-44EE-97B5-9CD329A225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28C58606-734E-41EE-988B-DE365DD438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975C655-827E-4B9D-BBD0-9CB48775B4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A9B928-D58B-4037-98D4-E89A0481AC60}" type="datetimeFigureOut">
              <a:rPr lang="pt-BR" smtClean="0"/>
              <a:t>04/09/2018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257158A-8A13-4747-9057-C7C68C7A68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7E29DD6-CF3F-45CB-9F2F-C91AD44B8A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743FA-FEB8-4E23-8BF9-E67689B5EA2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411062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8A1A14-BEE3-453C-9457-E4C60EF13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6783D2F-7F56-4EAE-B4BC-6C1552B586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65C5A4F-82BD-4819-818F-BCC20D779F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A9B928-D58B-4037-98D4-E89A0481AC60}" type="datetimeFigureOut">
              <a:rPr lang="pt-BR" smtClean="0"/>
              <a:t>04/09/2018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763B84C-2307-492B-B35F-D939AAC00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563B48C-557E-43EF-BFA9-A97376A74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743FA-FEB8-4E23-8BF9-E67689B5EA2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901262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EE898E-7EB5-4CF8-8F96-3500CA7819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D916F62-2193-466E-A3CD-0376B074EB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0098FE1-098C-4197-8D38-C1D8616249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A9B928-D58B-4037-98D4-E89A0481AC60}" type="datetimeFigureOut">
              <a:rPr lang="pt-BR" smtClean="0"/>
              <a:t>04/09/2018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5C5E3CC-EF3D-42DF-9753-3860DF357F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226A0FE-3EFC-405A-9090-F72B1BAD57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743FA-FEB8-4E23-8BF9-E67689B5EA2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350161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E760C2-9DE2-46DB-81BC-3EC336B7D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CA322DC-8791-4A90-9D89-6DA9E4685C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190C7ABB-A091-4E91-9BBA-616927B675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430D9FFE-CAAA-4F46-923A-057F182F29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A9B928-D58B-4037-98D4-E89A0481AC60}" type="datetimeFigureOut">
              <a:rPr lang="pt-BR" smtClean="0"/>
              <a:t>04/09/2018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99FE00B-228B-456F-A1BF-BAE9B29297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2D7CFEB7-647A-45EF-9221-A0C7E000A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743FA-FEB8-4E23-8BF9-E67689B5EA2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459697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9C1BBA-08CD-461E-B3CD-898F1E0D83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344B817-AC12-4F65-860B-E2401647C6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3CE5B85F-3014-40BF-B14B-920B435642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A8ACB4D0-D38B-463D-B0E4-4ACA651AF2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DA0428B9-EFD8-4F1B-933B-5D1098E3C4B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3FE77EC4-A6ED-425E-80A3-9A4FA2E208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A9B928-D58B-4037-98D4-E89A0481AC60}" type="datetimeFigureOut">
              <a:rPr lang="pt-BR" smtClean="0"/>
              <a:t>04/09/2018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75AC7B16-AAB6-4206-B30C-6B0010E19F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84CC4ADF-7A55-44DA-8DD4-B5BDF4EBF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743FA-FEB8-4E23-8BF9-E67689B5EA2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340292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BEAAC2-35F0-4A51-AAEF-010F15468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F01867DB-A70D-41DF-A09D-002940CD06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A9B928-D58B-4037-98D4-E89A0481AC60}" type="datetimeFigureOut">
              <a:rPr lang="pt-BR" smtClean="0"/>
              <a:t>04/09/2018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26AAB788-138F-4C29-9172-F792150018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12BE176D-721C-4670-920C-ED0DDA49A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743FA-FEB8-4E23-8BF9-E67689B5EA2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280013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855F8A41-FB75-4791-9121-D33DA61BF7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A9B928-D58B-4037-98D4-E89A0481AC60}" type="datetimeFigureOut">
              <a:rPr lang="pt-BR" smtClean="0"/>
              <a:t>04/09/2018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3DAB13AD-FD33-471E-ABEA-0A012B164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0CC3E45B-0275-4723-92DF-01F85256D5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743FA-FEB8-4E23-8BF9-E67689B5EA2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043175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D18955-CE01-4346-ACD0-3B750D3601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4728833-C6EA-4507-BD9E-60C7C5BA19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C5F1F4F0-6BED-4C5C-8166-97E761579E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B87A77E-0D74-4C66-9F72-892A8CE95B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A9B928-D58B-4037-98D4-E89A0481AC60}" type="datetimeFigureOut">
              <a:rPr lang="pt-BR" smtClean="0"/>
              <a:t>04/09/2018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6F2A8CA-7C94-438E-AA43-41FE7669B0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E3DFE61-EAB3-48DE-83CE-A09486918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743FA-FEB8-4E23-8BF9-E67689B5EA2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55968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F3E15F-E207-445D-AFB0-795D4C0A10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F9BCB30F-EB7D-410E-B61E-4D084B70C14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EFC9557B-CB4C-4E93-8671-D765E8A40C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7C24B95C-A5C2-4EC4-A60C-07F2D52415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A9B928-D58B-4037-98D4-E89A0481AC60}" type="datetimeFigureOut">
              <a:rPr lang="pt-BR" smtClean="0"/>
              <a:t>04/09/2018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BB3DC81-1D4E-40F1-B381-F4713C289B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226D6C68-1F5E-4DC1-A459-8082054F82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743FA-FEB8-4E23-8BF9-E67689B5EA2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315143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502F939F-E1F2-4C1B-8AE0-3E2180CD7F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43AA4E1-953D-4402-B361-7C1BF9FBBC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76204C2-A581-4D31-AA64-F8D7306A50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A9B928-D58B-4037-98D4-E89A0481AC60}" type="datetimeFigureOut">
              <a:rPr lang="pt-BR" smtClean="0"/>
              <a:t>04/09/2018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B5E3BD0-0C9D-458D-AD41-6131D347EE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B005634-84DE-4D61-ADA3-AE04822494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7743FA-FEB8-4E23-8BF9-E67689B5EA2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24550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jpeg"/><Relationship Id="rId4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0C42F29B-DADF-4891-A2DF-ABB0C2D64D21}"/>
              </a:ext>
            </a:extLst>
          </p:cNvPr>
          <p:cNvSpPr/>
          <p:nvPr/>
        </p:nvSpPr>
        <p:spPr>
          <a:xfrm>
            <a:off x="0" y="0"/>
            <a:ext cx="12192000" cy="1609859"/>
          </a:xfrm>
          <a:prstGeom prst="rect">
            <a:avLst/>
          </a:prstGeom>
          <a:solidFill>
            <a:srgbClr val="339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81B7F9D-B734-43B0-A7BC-56EB56BB93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5514" y="881802"/>
            <a:ext cx="11400971" cy="4920002"/>
          </a:xfrm>
        </p:spPr>
        <p:txBody>
          <a:bodyPr>
            <a:noAutofit/>
          </a:bodyPr>
          <a:lstStyle/>
          <a:p>
            <a:r>
              <a:rPr lang="pt-BR" sz="1600" dirty="0">
                <a:solidFill>
                  <a:schemeClr val="bg1"/>
                </a:solidFill>
                <a:latin typeface="Nexa Light" panose="02000000000000000000" pitchFamily="50" charset="0"/>
              </a:rPr>
              <a:t>Trabalho de Conclusão de Curso 1 </a:t>
            </a:r>
          </a:p>
          <a:p>
            <a:r>
              <a:rPr lang="pt-BR" sz="1600" b="1" dirty="0">
                <a:solidFill>
                  <a:schemeClr val="bg1"/>
                </a:solidFill>
                <a:latin typeface="Nexa Bold" panose="02000000000000000000" pitchFamily="50" charset="0"/>
              </a:rPr>
              <a:t>Engenharia Aeroespacial</a:t>
            </a:r>
            <a:endParaRPr lang="pt-BR" sz="2800" b="1" dirty="0">
              <a:solidFill>
                <a:schemeClr val="bg1"/>
              </a:solidFill>
              <a:latin typeface="Nexa Bold" panose="02000000000000000000" pitchFamily="50" charset="0"/>
            </a:endParaRPr>
          </a:p>
          <a:p>
            <a:endParaRPr lang="pt-BR" sz="2000" b="1" dirty="0">
              <a:solidFill>
                <a:schemeClr val="bg1"/>
              </a:solidFill>
              <a:latin typeface="Nexa Bold" panose="02000000000000000000" pitchFamily="50" charset="0"/>
            </a:endParaRPr>
          </a:p>
          <a:p>
            <a:r>
              <a:rPr lang="pt-BR" b="1" dirty="0">
                <a:latin typeface="Nexa Bold" panose="02000000000000000000" pitchFamily="50" charset="0"/>
              </a:rPr>
              <a:t>On-Board Computer</a:t>
            </a:r>
          </a:p>
          <a:p>
            <a:r>
              <a:rPr lang="pt-BR" dirty="0">
                <a:latin typeface="Nexa Light" panose="02000000000000000000" pitchFamily="50" charset="0"/>
              </a:rPr>
              <a:t>Projeto de um Computador de Bordo para Pequenos Satélites</a:t>
            </a:r>
          </a:p>
          <a:p>
            <a:endParaRPr lang="pt-BR" sz="2800" b="1" dirty="0">
              <a:latin typeface="Nexa Bold" panose="02000000000000000000" pitchFamily="50" charset="0"/>
            </a:endParaRPr>
          </a:p>
          <a:p>
            <a:endParaRPr lang="pt-BR" sz="2800" b="1" dirty="0">
              <a:latin typeface="Nexa Bold" panose="02000000000000000000" pitchFamily="50" charset="0"/>
            </a:endParaRPr>
          </a:p>
          <a:p>
            <a:pPr algn="l"/>
            <a:r>
              <a:rPr lang="pt-BR" sz="2000" b="1" dirty="0">
                <a:latin typeface="Nexa Bold" panose="02000000000000000000" pitchFamily="50" charset="0"/>
              </a:rPr>
              <a:t>Guilherme Silva Lionço</a:t>
            </a:r>
          </a:p>
          <a:p>
            <a:pPr algn="l"/>
            <a:r>
              <a:rPr lang="it-IT" sz="2000" dirty="0">
                <a:latin typeface="Nexa Light" panose="02000000000000000000" pitchFamily="50" charset="0"/>
              </a:rPr>
              <a:t>Orientador: Prof. Dr. Giancarlo Santilli</a:t>
            </a:r>
          </a:p>
          <a:p>
            <a:pPr algn="l"/>
            <a:r>
              <a:rPr lang="pt-BR" sz="2000" dirty="0" err="1">
                <a:latin typeface="Nexa Light" panose="02000000000000000000" pitchFamily="50" charset="0"/>
              </a:rPr>
              <a:t>Coorientador</a:t>
            </a:r>
            <a:r>
              <a:rPr lang="pt-BR" sz="2000" dirty="0">
                <a:latin typeface="Nexa Light" panose="02000000000000000000" pitchFamily="50" charset="0"/>
              </a:rPr>
              <a:t>: Prof. Dr. Leonardo </a:t>
            </a:r>
            <a:r>
              <a:rPr lang="pt-BR" sz="2000" dirty="0" err="1">
                <a:latin typeface="Nexa Light" panose="02000000000000000000" pitchFamily="50" charset="0"/>
              </a:rPr>
              <a:t>Aguayo</a:t>
            </a:r>
            <a:endParaRPr lang="pt-BR" sz="2800" dirty="0">
              <a:latin typeface="Nexa Light" panose="02000000000000000000" pitchFamily="50" charset="0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DCB63F4B-9B04-4BE0-8F26-683ADD531E40}"/>
              </a:ext>
            </a:extLst>
          </p:cNvPr>
          <p:cNvSpPr/>
          <p:nvPr/>
        </p:nvSpPr>
        <p:spPr>
          <a:xfrm>
            <a:off x="0" y="5377573"/>
            <a:ext cx="12192000" cy="1503286"/>
          </a:xfrm>
          <a:prstGeom prst="rect">
            <a:avLst/>
          </a:prstGeom>
          <a:solidFill>
            <a:srgbClr val="339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3BDFC232-4317-4EE5-92DF-3D6B254E8D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379" y="5617848"/>
            <a:ext cx="599242" cy="599691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9E862B78-E4DB-4DD1-86EE-57846B5973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6570" y="3263270"/>
            <a:ext cx="1452351" cy="701691"/>
          </a:xfrm>
          <a:prstGeom prst="rect">
            <a:avLst/>
          </a:prstGeom>
        </p:spPr>
      </p:pic>
      <p:sp>
        <p:nvSpPr>
          <p:cNvPr id="10" name="Subtítulo 2">
            <a:extLst>
              <a:ext uri="{FF2B5EF4-FFF2-40B4-BE49-F238E27FC236}">
                <a16:creationId xmlns:a16="http://schemas.microsoft.com/office/drawing/2014/main" id="{498B3DC4-E86B-4C4F-832F-73BC1860E6B2}"/>
              </a:ext>
            </a:extLst>
          </p:cNvPr>
          <p:cNvSpPr txBox="1">
            <a:spLocks/>
          </p:cNvSpPr>
          <p:nvPr/>
        </p:nvSpPr>
        <p:spPr>
          <a:xfrm>
            <a:off x="5134659" y="6267004"/>
            <a:ext cx="1922683" cy="5996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30"/>
              </a:spcBef>
            </a:pPr>
            <a:r>
              <a:rPr lang="pt-BR" sz="1600" b="1" dirty="0">
                <a:solidFill>
                  <a:schemeClr val="bg1"/>
                </a:solidFill>
                <a:latin typeface="Nexa Bold" panose="02000000000000000000" pitchFamily="50" charset="0"/>
              </a:rPr>
              <a:t>Brasília,</a:t>
            </a:r>
            <a:endParaRPr lang="pt-BR" sz="1600" dirty="0">
              <a:solidFill>
                <a:schemeClr val="bg1"/>
              </a:solidFill>
              <a:latin typeface="Nexa Bold" panose="02000000000000000000" pitchFamily="50" charset="0"/>
            </a:endParaRPr>
          </a:p>
          <a:p>
            <a:pPr>
              <a:spcBef>
                <a:spcPts val="30"/>
              </a:spcBef>
            </a:pPr>
            <a:r>
              <a:rPr lang="pt-BR" sz="1600" dirty="0">
                <a:solidFill>
                  <a:schemeClr val="bg1"/>
                </a:solidFill>
                <a:latin typeface="Nexa Light" panose="02000000000000000000" pitchFamily="50" charset="0"/>
              </a:rPr>
              <a:t>Julho de 2018</a:t>
            </a:r>
            <a:endParaRPr lang="pt-BR" sz="1600" b="1" dirty="0">
              <a:solidFill>
                <a:schemeClr val="bg1"/>
              </a:solidFill>
              <a:latin typeface="Nexa Light" panose="02000000000000000000" pitchFamily="50" charset="0"/>
            </a:endParaRP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E30B5EB7-4D9A-493B-8ACF-28E80DB22B30}"/>
              </a:ext>
            </a:extLst>
          </p:cNvPr>
          <p:cNvSpPr/>
          <p:nvPr/>
        </p:nvSpPr>
        <p:spPr>
          <a:xfrm>
            <a:off x="0" y="6835140"/>
            <a:ext cx="12192000" cy="45719"/>
          </a:xfrm>
          <a:prstGeom prst="rect">
            <a:avLst/>
          </a:prstGeom>
          <a:solidFill>
            <a:srgbClr val="339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B5346EA9-C12D-41AE-A931-E8EE2C342E8E}"/>
              </a:ext>
            </a:extLst>
          </p:cNvPr>
          <p:cNvSpPr/>
          <p:nvPr/>
        </p:nvSpPr>
        <p:spPr>
          <a:xfrm>
            <a:off x="2502884" y="242692"/>
            <a:ext cx="758127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800" b="1" dirty="0">
                <a:solidFill>
                  <a:schemeClr val="bg1"/>
                </a:solidFill>
                <a:latin typeface="Nexa Bold" panose="02000000000000000000" pitchFamily="50" charset="0"/>
              </a:rPr>
              <a:t>Universidade de Brasília - Faculdade Gama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C9CBEDB-553D-4602-9131-C7FAE89C0E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6609" y="2851403"/>
            <a:ext cx="2398781" cy="1155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0080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481B7F9D-B734-43B0-A7BC-56EB56BB93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7087" y="688595"/>
            <a:ext cx="11930742" cy="427022"/>
          </a:xfrm>
        </p:spPr>
        <p:txBody>
          <a:bodyPr>
            <a:normAutofit/>
          </a:bodyPr>
          <a:lstStyle/>
          <a:p>
            <a:pPr algn="l">
              <a:defRPr/>
            </a:pPr>
            <a:r>
              <a:rPr lang="pt-BR" sz="2200" b="1" dirty="0">
                <a:latin typeface="Cambria" panose="02040503050406030204" pitchFamily="18" charset="0"/>
              </a:rPr>
              <a:t>Subsistemas de um CubeSat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0C42F29B-DADF-4891-A2DF-ABB0C2D64D21}"/>
              </a:ext>
            </a:extLst>
          </p:cNvPr>
          <p:cNvSpPr/>
          <p:nvPr/>
        </p:nvSpPr>
        <p:spPr>
          <a:xfrm>
            <a:off x="0" y="1"/>
            <a:ext cx="12192000" cy="601822"/>
          </a:xfrm>
          <a:prstGeom prst="rect">
            <a:avLst/>
          </a:prstGeom>
          <a:solidFill>
            <a:srgbClr val="339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7A941B97-4A5A-4DFA-9539-1E669383857A}"/>
              </a:ext>
            </a:extLst>
          </p:cNvPr>
          <p:cNvSpPr/>
          <p:nvPr/>
        </p:nvSpPr>
        <p:spPr>
          <a:xfrm>
            <a:off x="337313" y="6571456"/>
            <a:ext cx="10548000" cy="45719"/>
          </a:xfrm>
          <a:prstGeom prst="rect">
            <a:avLst/>
          </a:prstGeom>
          <a:solidFill>
            <a:srgbClr val="339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3BDFC232-4317-4EE5-92DF-3D6B254E8D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3252" y="28419"/>
            <a:ext cx="544577" cy="54498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44A89488-4619-4CD8-B673-D16A05C316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5823" y="6342965"/>
            <a:ext cx="945548" cy="456833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38BB033E-955D-4FCB-9E68-F99DD67F8B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144" y="1894198"/>
            <a:ext cx="10062627" cy="3069603"/>
          </a:xfrm>
          <a:prstGeom prst="rect">
            <a:avLst/>
          </a:prstGeom>
        </p:spPr>
      </p:pic>
      <p:sp>
        <p:nvSpPr>
          <p:cNvPr id="45" name="Retângulo 44">
            <a:extLst>
              <a:ext uri="{FF2B5EF4-FFF2-40B4-BE49-F238E27FC236}">
                <a16:creationId xmlns:a16="http://schemas.microsoft.com/office/drawing/2014/main" id="{AE805234-996C-4712-AC02-142EDEB2D2A4}"/>
              </a:ext>
            </a:extLst>
          </p:cNvPr>
          <p:cNvSpPr/>
          <p:nvPr/>
        </p:nvSpPr>
        <p:spPr>
          <a:xfrm>
            <a:off x="462724" y="1456457"/>
            <a:ext cx="11266552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600" dirty="0">
                <a:latin typeface="Cambria" panose="02040503050406030204" pitchFamily="18" charset="0"/>
              </a:rPr>
              <a:t>Fonte:(ADDAIM; KHERRAS ; ZANTOU, 2010, adaptado pág.6). </a:t>
            </a:r>
          </a:p>
          <a:p>
            <a:pPr algn="ctr"/>
            <a:endParaRPr lang="pt-BR" sz="1600" dirty="0">
              <a:latin typeface="Cambria" panose="02040503050406030204" pitchFamily="18" charset="0"/>
            </a:endParaRPr>
          </a:p>
          <a:p>
            <a:pPr algn="ctr"/>
            <a:endParaRPr lang="pt-BR" sz="1600" dirty="0">
              <a:latin typeface="Cambria" panose="02040503050406030204" pitchFamily="18" charset="0"/>
            </a:endParaRPr>
          </a:p>
          <a:p>
            <a:pPr algn="ctr"/>
            <a:endParaRPr lang="pt-BR" sz="1600" dirty="0">
              <a:latin typeface="Cambria" panose="02040503050406030204" pitchFamily="18" charset="0"/>
            </a:endParaRPr>
          </a:p>
          <a:p>
            <a:pPr algn="ctr"/>
            <a:endParaRPr lang="pt-BR" sz="1600" dirty="0">
              <a:latin typeface="Cambria" panose="02040503050406030204" pitchFamily="18" charset="0"/>
            </a:endParaRPr>
          </a:p>
          <a:p>
            <a:pPr algn="ctr"/>
            <a:endParaRPr lang="pt-BR" sz="1600" dirty="0">
              <a:latin typeface="Cambria" panose="02040503050406030204" pitchFamily="18" charset="0"/>
            </a:endParaRPr>
          </a:p>
          <a:p>
            <a:pPr algn="ctr"/>
            <a:endParaRPr lang="pt-BR" sz="1600" dirty="0">
              <a:latin typeface="Cambria" panose="02040503050406030204" pitchFamily="18" charset="0"/>
            </a:endParaRPr>
          </a:p>
          <a:p>
            <a:pPr algn="ctr"/>
            <a:endParaRPr lang="pt-BR" sz="1600" dirty="0">
              <a:latin typeface="Cambria" panose="02040503050406030204" pitchFamily="18" charset="0"/>
            </a:endParaRPr>
          </a:p>
          <a:p>
            <a:pPr algn="ctr"/>
            <a:endParaRPr lang="pt-BR" sz="1600" dirty="0">
              <a:latin typeface="Cambria" panose="02040503050406030204" pitchFamily="18" charset="0"/>
            </a:endParaRPr>
          </a:p>
          <a:p>
            <a:pPr algn="ctr"/>
            <a:endParaRPr lang="pt-BR" sz="1600" dirty="0">
              <a:latin typeface="Cambria" panose="02040503050406030204" pitchFamily="18" charset="0"/>
            </a:endParaRPr>
          </a:p>
          <a:p>
            <a:pPr algn="ctr"/>
            <a:endParaRPr lang="pt-BR" sz="1600" dirty="0">
              <a:latin typeface="Cambria" panose="02040503050406030204" pitchFamily="18" charset="0"/>
            </a:endParaRPr>
          </a:p>
          <a:p>
            <a:pPr algn="ctr"/>
            <a:endParaRPr lang="pt-BR" sz="1600" dirty="0">
              <a:latin typeface="Cambria" panose="02040503050406030204" pitchFamily="18" charset="0"/>
            </a:endParaRPr>
          </a:p>
          <a:p>
            <a:pPr algn="ctr"/>
            <a:endParaRPr lang="pt-BR" sz="1600" dirty="0">
              <a:latin typeface="Cambria" panose="02040503050406030204" pitchFamily="18" charset="0"/>
            </a:endParaRPr>
          </a:p>
          <a:p>
            <a:pPr algn="ctr"/>
            <a:endParaRPr lang="pt-BR" sz="1600" dirty="0">
              <a:latin typeface="Cambria" panose="02040503050406030204" pitchFamily="18" charset="0"/>
            </a:endParaRPr>
          </a:p>
          <a:p>
            <a:pPr algn="ctr"/>
            <a:endParaRPr lang="pt-BR" sz="1600" dirty="0">
              <a:latin typeface="Cambria" panose="02040503050406030204" pitchFamily="18" charset="0"/>
            </a:endParaRPr>
          </a:p>
          <a:p>
            <a:pPr algn="ctr"/>
            <a:r>
              <a:rPr lang="pt-BR" sz="1600" dirty="0">
                <a:latin typeface="Cambria" panose="02040503050406030204" pitchFamily="18" charset="0"/>
              </a:rPr>
              <a:t>Figura 6 – Arquitetura de um Satélite. </a:t>
            </a:r>
          </a:p>
        </p:txBody>
      </p:sp>
      <p:sp>
        <p:nvSpPr>
          <p:cNvPr id="46" name="Subtítulo 2">
            <a:extLst>
              <a:ext uri="{FF2B5EF4-FFF2-40B4-BE49-F238E27FC236}">
                <a16:creationId xmlns:a16="http://schemas.microsoft.com/office/drawing/2014/main" id="{FA557C81-8AD9-4F12-8AE4-6240F25C8F2A}"/>
              </a:ext>
            </a:extLst>
          </p:cNvPr>
          <p:cNvSpPr txBox="1">
            <a:spLocks/>
          </p:cNvSpPr>
          <p:nvPr/>
        </p:nvSpPr>
        <p:spPr>
          <a:xfrm>
            <a:off x="337312" y="115192"/>
            <a:ext cx="4028625" cy="37144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b="1" dirty="0">
                <a:solidFill>
                  <a:schemeClr val="bg1"/>
                </a:solidFill>
                <a:latin typeface="Nexa Bold" panose="02000000000000000000" pitchFamily="50" charset="0"/>
              </a:rPr>
              <a:t>2.Referencial Bibliográfico</a:t>
            </a:r>
          </a:p>
        </p:txBody>
      </p:sp>
    </p:spTree>
    <p:extLst>
      <p:ext uri="{BB962C8B-B14F-4D97-AF65-F5344CB8AC3E}">
        <p14:creationId xmlns:p14="http://schemas.microsoft.com/office/powerpoint/2010/main" val="28521732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481B7F9D-B734-43B0-A7BC-56EB56BB93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7087" y="717014"/>
            <a:ext cx="11930742" cy="5739252"/>
          </a:xfrm>
        </p:spPr>
        <p:txBody>
          <a:bodyPr>
            <a:normAutofit/>
          </a:bodyPr>
          <a:lstStyle/>
          <a:p>
            <a:pPr algn="l">
              <a:defRPr/>
            </a:pPr>
            <a:r>
              <a:rPr lang="pt-BR" sz="2200" b="1" dirty="0">
                <a:latin typeface="Cambria" panose="02040503050406030204" pitchFamily="18" charset="0"/>
              </a:rPr>
              <a:t>Ambiente Espacial</a:t>
            </a:r>
          </a:p>
          <a:p>
            <a:pPr marL="342900" indent="-342900" algn="l"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mbria" panose="02040503050406030204" pitchFamily="18" charset="0"/>
              </a:rPr>
              <a:t>Principais Fatores: Vácuo, Radiação Ultravioleta, Radiação Espacial, Plasma, Temperaturas Extremas, Fadiga Térmica e Impacto de Lixo Espacial;</a:t>
            </a:r>
          </a:p>
          <a:p>
            <a:pPr marL="342900" indent="-342900" algn="l"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mbria" panose="02040503050406030204" pitchFamily="18" charset="0"/>
              </a:rPr>
              <a:t>Os efeitos da radiação espacial são os mais relevantes para a analise da eletrônica embaraçada de um satélite; </a:t>
            </a:r>
          </a:p>
          <a:p>
            <a:pPr algn="l">
              <a:defRPr/>
            </a:pPr>
            <a:endParaRPr lang="pt-BR" sz="800" dirty="0">
              <a:latin typeface="Cambria" panose="02040503050406030204" pitchFamily="18" charset="0"/>
            </a:endParaRPr>
          </a:p>
          <a:p>
            <a:pPr algn="l">
              <a:defRPr/>
            </a:pPr>
            <a:r>
              <a:rPr lang="pt-BR" sz="2000" b="1" dirty="0">
                <a:latin typeface="Cambria" panose="02040503050406030204" pitchFamily="18" charset="0"/>
              </a:rPr>
              <a:t>Radiação Espacial</a:t>
            </a:r>
          </a:p>
          <a:p>
            <a:pPr marL="342900" indent="-342900" algn="l"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mbria" panose="02040503050406030204" pitchFamily="18" charset="0"/>
              </a:rPr>
              <a:t>Em órbitas LEO (altitude entre 100-1.000 km), TID de aproximadamente 0,1 </a:t>
            </a:r>
            <a:r>
              <a:rPr lang="pt-BR" sz="2000" dirty="0" err="1">
                <a:latin typeface="Cambria" panose="02040503050406030204" pitchFamily="18" charset="0"/>
              </a:rPr>
              <a:t>krad</a:t>
            </a:r>
            <a:r>
              <a:rPr lang="pt-BR" sz="2000" dirty="0">
                <a:latin typeface="Cambria" panose="02040503050406030204" pitchFamily="18" charset="0"/>
              </a:rPr>
              <a:t>/ano (PETKOV, 2003).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0C42F29B-DADF-4891-A2DF-ABB0C2D64D21}"/>
              </a:ext>
            </a:extLst>
          </p:cNvPr>
          <p:cNvSpPr/>
          <p:nvPr/>
        </p:nvSpPr>
        <p:spPr>
          <a:xfrm>
            <a:off x="0" y="1"/>
            <a:ext cx="12192000" cy="601822"/>
          </a:xfrm>
          <a:prstGeom prst="rect">
            <a:avLst/>
          </a:prstGeom>
          <a:solidFill>
            <a:srgbClr val="339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7A941B97-4A5A-4DFA-9539-1E669383857A}"/>
              </a:ext>
            </a:extLst>
          </p:cNvPr>
          <p:cNvSpPr/>
          <p:nvPr/>
        </p:nvSpPr>
        <p:spPr>
          <a:xfrm>
            <a:off x="337313" y="6571456"/>
            <a:ext cx="10548000" cy="45719"/>
          </a:xfrm>
          <a:prstGeom prst="rect">
            <a:avLst/>
          </a:prstGeom>
          <a:solidFill>
            <a:srgbClr val="339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3BDFC232-4317-4EE5-92DF-3D6B254E8D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3252" y="28419"/>
            <a:ext cx="544577" cy="54498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44A89488-4619-4CD8-B673-D16A05C316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5823" y="6342965"/>
            <a:ext cx="945548" cy="456833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92D36800-11B3-4373-BB6C-94B757425B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0676" y="4170508"/>
            <a:ext cx="4950648" cy="1487393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7A731201-773D-4091-91D6-658B431D07AA}"/>
              </a:ext>
            </a:extLst>
          </p:cNvPr>
          <p:cNvSpPr/>
          <p:nvPr/>
        </p:nvSpPr>
        <p:spPr>
          <a:xfrm>
            <a:off x="3480444" y="5773091"/>
            <a:ext cx="523111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600" dirty="0">
                <a:latin typeface="Cambria" panose="02040503050406030204" pitchFamily="18" charset="0"/>
              </a:rPr>
              <a:t>Figura 7 – Classificação dos efeitos da Radiação Espacial.</a:t>
            </a:r>
          </a:p>
        </p:txBody>
      </p:sp>
      <p:sp>
        <p:nvSpPr>
          <p:cNvPr id="13" name="Subtítulo 2">
            <a:extLst>
              <a:ext uri="{FF2B5EF4-FFF2-40B4-BE49-F238E27FC236}">
                <a16:creationId xmlns:a16="http://schemas.microsoft.com/office/drawing/2014/main" id="{CA858017-D3A3-42AF-A516-851BB4D15FC3}"/>
              </a:ext>
            </a:extLst>
          </p:cNvPr>
          <p:cNvSpPr txBox="1">
            <a:spLocks/>
          </p:cNvSpPr>
          <p:nvPr/>
        </p:nvSpPr>
        <p:spPr>
          <a:xfrm>
            <a:off x="337312" y="115192"/>
            <a:ext cx="4028625" cy="37144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b="1" dirty="0">
                <a:solidFill>
                  <a:schemeClr val="bg1"/>
                </a:solidFill>
                <a:latin typeface="Nexa Bold" panose="02000000000000000000" pitchFamily="50" charset="0"/>
              </a:rPr>
              <a:t>2.Referencial Bibliográfico</a:t>
            </a:r>
          </a:p>
        </p:txBody>
      </p:sp>
    </p:spTree>
    <p:extLst>
      <p:ext uri="{BB962C8B-B14F-4D97-AF65-F5344CB8AC3E}">
        <p14:creationId xmlns:p14="http://schemas.microsoft.com/office/powerpoint/2010/main" val="20323829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481B7F9D-B734-43B0-A7BC-56EB56BB93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7087" y="717014"/>
            <a:ext cx="11930742" cy="5739252"/>
          </a:xfrm>
        </p:spPr>
        <p:txBody>
          <a:bodyPr>
            <a:normAutofit/>
          </a:bodyPr>
          <a:lstStyle/>
          <a:p>
            <a:pPr algn="l">
              <a:defRPr/>
            </a:pPr>
            <a:r>
              <a:rPr lang="pt-BR" sz="2200" b="1" dirty="0">
                <a:latin typeface="Cambria" panose="02040503050406030204" pitchFamily="18" charset="0"/>
              </a:rPr>
              <a:t>Ambiente Espacial</a:t>
            </a:r>
          </a:p>
          <a:p>
            <a:pPr marL="342900" indent="-342900" algn="l"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mbria" panose="02040503050406030204" pitchFamily="18" charset="0"/>
              </a:rPr>
              <a:t>Principais Fatores: Vácuo, Radiação Ultravioleta, Radiação Espacial, Plasma, Temperaturas Extremas, Fadiga Térmica e Impacto de Lixo Espacial;</a:t>
            </a:r>
          </a:p>
          <a:p>
            <a:pPr marL="342900" indent="-342900" algn="l"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mbria" panose="02040503050406030204" pitchFamily="18" charset="0"/>
              </a:rPr>
              <a:t>Os efeitos da radiação espacial são os mais relevantes para a analise da eletrônica embaraçada de um satélite; </a:t>
            </a:r>
          </a:p>
          <a:p>
            <a:pPr algn="l">
              <a:defRPr/>
            </a:pPr>
            <a:endParaRPr lang="pt-BR" sz="800" dirty="0">
              <a:latin typeface="Cambria" panose="02040503050406030204" pitchFamily="18" charset="0"/>
            </a:endParaRPr>
          </a:p>
          <a:p>
            <a:pPr algn="l">
              <a:defRPr/>
            </a:pPr>
            <a:r>
              <a:rPr lang="pt-BR" sz="2000" b="1" dirty="0">
                <a:latin typeface="Cambria" panose="02040503050406030204" pitchFamily="18" charset="0"/>
              </a:rPr>
              <a:t>Radiação Espacial</a:t>
            </a:r>
          </a:p>
          <a:p>
            <a:pPr marL="342900" indent="-342900" algn="l"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mbria" panose="02040503050406030204" pitchFamily="18" charset="0"/>
              </a:rPr>
              <a:t>Em órbitas LEO (altitude entre 100-1.000 km), TID de aproximadamente 0,1 </a:t>
            </a:r>
            <a:r>
              <a:rPr lang="pt-BR" sz="2000" dirty="0" err="1">
                <a:latin typeface="Cambria" panose="02040503050406030204" pitchFamily="18" charset="0"/>
              </a:rPr>
              <a:t>krad</a:t>
            </a:r>
            <a:r>
              <a:rPr lang="pt-BR" sz="2000" dirty="0">
                <a:latin typeface="Cambria" panose="02040503050406030204" pitchFamily="18" charset="0"/>
              </a:rPr>
              <a:t>/ano (PETKOV, 2003).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0C42F29B-DADF-4891-A2DF-ABB0C2D64D21}"/>
              </a:ext>
            </a:extLst>
          </p:cNvPr>
          <p:cNvSpPr/>
          <p:nvPr/>
        </p:nvSpPr>
        <p:spPr>
          <a:xfrm>
            <a:off x="0" y="1"/>
            <a:ext cx="12192000" cy="601822"/>
          </a:xfrm>
          <a:prstGeom prst="rect">
            <a:avLst/>
          </a:prstGeom>
          <a:solidFill>
            <a:srgbClr val="339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7A941B97-4A5A-4DFA-9539-1E669383857A}"/>
              </a:ext>
            </a:extLst>
          </p:cNvPr>
          <p:cNvSpPr/>
          <p:nvPr/>
        </p:nvSpPr>
        <p:spPr>
          <a:xfrm>
            <a:off x="337313" y="6571456"/>
            <a:ext cx="10548000" cy="45719"/>
          </a:xfrm>
          <a:prstGeom prst="rect">
            <a:avLst/>
          </a:prstGeom>
          <a:solidFill>
            <a:srgbClr val="339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3BDFC232-4317-4EE5-92DF-3D6B254E8D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3252" y="28419"/>
            <a:ext cx="544577" cy="54498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44A89488-4619-4CD8-B673-D16A05C316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5823" y="6342965"/>
            <a:ext cx="945548" cy="456833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92D36800-11B3-4373-BB6C-94B757425B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0676" y="4170508"/>
            <a:ext cx="4950648" cy="1487393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7A731201-773D-4091-91D6-658B431D07AA}"/>
              </a:ext>
            </a:extLst>
          </p:cNvPr>
          <p:cNvSpPr/>
          <p:nvPr/>
        </p:nvSpPr>
        <p:spPr>
          <a:xfrm>
            <a:off x="3480444" y="5771575"/>
            <a:ext cx="523111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600" dirty="0">
                <a:latin typeface="Cambria" panose="02040503050406030204" pitchFamily="18" charset="0"/>
              </a:rPr>
              <a:t>Figura 7 – Classificação dos efeitos da Radiação Espacial.</a:t>
            </a:r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E3B2281A-4348-4E05-92CF-AB217A112842}"/>
              </a:ext>
            </a:extLst>
          </p:cNvPr>
          <p:cNvSpPr/>
          <p:nvPr/>
        </p:nvSpPr>
        <p:spPr>
          <a:xfrm>
            <a:off x="6431335" y="5241701"/>
            <a:ext cx="2236679" cy="52987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2D9F1CEC-53C7-4189-9F09-F2B322CF44C4}"/>
              </a:ext>
            </a:extLst>
          </p:cNvPr>
          <p:cNvSpPr txBox="1"/>
          <p:nvPr/>
        </p:nvSpPr>
        <p:spPr>
          <a:xfrm>
            <a:off x="8978415" y="4860307"/>
            <a:ext cx="3039414" cy="584775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pt-BR" sz="1600" dirty="0">
                <a:latin typeface="Cambria" panose="02040503050406030204" pitchFamily="18" charset="0"/>
              </a:rPr>
              <a:t>Efeitos permanentes causados pelo SEL.</a:t>
            </a:r>
          </a:p>
        </p:txBody>
      </p:sp>
      <p:cxnSp>
        <p:nvCxnSpPr>
          <p:cNvPr id="13" name="Conector de Seta Reta 12">
            <a:extLst>
              <a:ext uri="{FF2B5EF4-FFF2-40B4-BE49-F238E27FC236}">
                <a16:creationId xmlns:a16="http://schemas.microsoft.com/office/drawing/2014/main" id="{D6318D92-FF39-4684-B4DE-1CBC8DA57C31}"/>
              </a:ext>
            </a:extLst>
          </p:cNvPr>
          <p:cNvCxnSpPr>
            <a:stCxn id="2" idx="1"/>
            <a:endCxn id="6" idx="6"/>
          </p:cNvCxnSpPr>
          <p:nvPr/>
        </p:nvCxnSpPr>
        <p:spPr>
          <a:xfrm flipH="1">
            <a:off x="8668014" y="5152695"/>
            <a:ext cx="310401" cy="35394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Elipse 14">
            <a:extLst>
              <a:ext uri="{FF2B5EF4-FFF2-40B4-BE49-F238E27FC236}">
                <a16:creationId xmlns:a16="http://schemas.microsoft.com/office/drawing/2014/main" id="{377A4BFE-6D54-4EA1-8667-3B6BFCDD791D}"/>
              </a:ext>
            </a:extLst>
          </p:cNvPr>
          <p:cNvSpPr/>
          <p:nvPr/>
        </p:nvSpPr>
        <p:spPr>
          <a:xfrm>
            <a:off x="5192301" y="5244420"/>
            <a:ext cx="633292" cy="529874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8DB2DB93-5C2C-4169-B0E3-0DB790DF59B5}"/>
              </a:ext>
            </a:extLst>
          </p:cNvPr>
          <p:cNvSpPr/>
          <p:nvPr/>
        </p:nvSpPr>
        <p:spPr>
          <a:xfrm>
            <a:off x="3470326" y="5276257"/>
            <a:ext cx="633292" cy="529874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CCABDF80-FA20-4D28-92F5-D00E6AA51C72}"/>
              </a:ext>
            </a:extLst>
          </p:cNvPr>
          <p:cNvGrpSpPr/>
          <p:nvPr/>
        </p:nvGrpSpPr>
        <p:grpSpPr>
          <a:xfrm>
            <a:off x="3284382" y="4860307"/>
            <a:ext cx="2224566" cy="415950"/>
            <a:chOff x="3284382" y="4860307"/>
            <a:chExt cx="2224566" cy="415950"/>
          </a:xfrm>
        </p:grpSpPr>
        <p:cxnSp>
          <p:nvCxnSpPr>
            <p:cNvPr id="18" name="Conector: Angulado 17">
              <a:extLst>
                <a:ext uri="{FF2B5EF4-FFF2-40B4-BE49-F238E27FC236}">
                  <a16:creationId xmlns:a16="http://schemas.microsoft.com/office/drawing/2014/main" id="{14AD07B5-06ED-4C13-BA03-67DABCAAA93E}"/>
                </a:ext>
              </a:extLst>
            </p:cNvPr>
            <p:cNvCxnSpPr>
              <a:cxnSpLocks/>
              <a:stCxn id="15" idx="0"/>
            </p:cNvCxnSpPr>
            <p:nvPr/>
          </p:nvCxnSpPr>
          <p:spPr>
            <a:xfrm rot="16200000" flipV="1">
              <a:off x="4204608" y="3940081"/>
              <a:ext cx="384113" cy="2224566"/>
            </a:xfrm>
            <a:prstGeom prst="bentConnector2">
              <a:avLst/>
            </a:prstGeom>
            <a:ln w="2857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ector reto 19">
              <a:extLst>
                <a:ext uri="{FF2B5EF4-FFF2-40B4-BE49-F238E27FC236}">
                  <a16:creationId xmlns:a16="http://schemas.microsoft.com/office/drawing/2014/main" id="{16A27F56-F092-48B1-903A-A4B08CD2D825}"/>
                </a:ext>
              </a:extLst>
            </p:cNvPr>
            <p:cNvCxnSpPr>
              <a:stCxn id="16" idx="0"/>
            </p:cNvCxnSpPr>
            <p:nvPr/>
          </p:nvCxnSpPr>
          <p:spPr>
            <a:xfrm flipV="1">
              <a:off x="3786972" y="4860307"/>
              <a:ext cx="11203" cy="415950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4A141F59-632F-4D81-BBE1-232BF1BD934B}"/>
              </a:ext>
            </a:extLst>
          </p:cNvPr>
          <p:cNvSpPr txBox="1"/>
          <p:nvPr/>
        </p:nvSpPr>
        <p:spPr>
          <a:xfrm>
            <a:off x="152437" y="4237285"/>
            <a:ext cx="3066594" cy="830997"/>
          </a:xfrm>
          <a:prstGeom prst="rect">
            <a:avLst/>
          </a:prstGeom>
          <a:noFill/>
          <a:ln>
            <a:solidFill>
              <a:srgbClr val="00B050"/>
            </a:solidFill>
          </a:ln>
          <a:effectLst>
            <a:glow rad="63500">
              <a:schemeClr val="accent6">
                <a:satMod val="175000"/>
                <a:alpha val="40000"/>
              </a:schemeClr>
            </a:glow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pt-BR" sz="1600" dirty="0">
                <a:latin typeface="Cambria" panose="02040503050406030204" pitchFamily="18" charset="0"/>
              </a:rPr>
              <a:t>Efeitos mais utilizados nas</a:t>
            </a:r>
          </a:p>
          <a:p>
            <a:r>
              <a:rPr lang="pt-BR" sz="1600" dirty="0">
                <a:latin typeface="Cambria" panose="02040503050406030204" pitchFamily="18" charset="0"/>
              </a:rPr>
              <a:t>especificações de componentes</a:t>
            </a:r>
          </a:p>
          <a:p>
            <a:r>
              <a:rPr lang="pt-BR" sz="1600" dirty="0">
                <a:latin typeface="Cambria" panose="02040503050406030204" pitchFamily="18" charset="0"/>
              </a:rPr>
              <a:t>eletrônicos.</a:t>
            </a:r>
          </a:p>
        </p:txBody>
      </p:sp>
      <p:sp>
        <p:nvSpPr>
          <p:cNvPr id="24" name="Subtítulo 2">
            <a:extLst>
              <a:ext uri="{FF2B5EF4-FFF2-40B4-BE49-F238E27FC236}">
                <a16:creationId xmlns:a16="http://schemas.microsoft.com/office/drawing/2014/main" id="{29298CBF-4F15-4942-B15C-8305D87101E3}"/>
              </a:ext>
            </a:extLst>
          </p:cNvPr>
          <p:cNvSpPr txBox="1">
            <a:spLocks/>
          </p:cNvSpPr>
          <p:nvPr/>
        </p:nvSpPr>
        <p:spPr>
          <a:xfrm>
            <a:off x="337312" y="115192"/>
            <a:ext cx="4028625" cy="37144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b="1" dirty="0">
                <a:solidFill>
                  <a:schemeClr val="bg1"/>
                </a:solidFill>
                <a:latin typeface="Nexa Bold" panose="02000000000000000000" pitchFamily="50" charset="0"/>
              </a:rPr>
              <a:t>2.Referencial Bibliográfico</a:t>
            </a:r>
          </a:p>
        </p:txBody>
      </p:sp>
    </p:spTree>
    <p:extLst>
      <p:ext uri="{BB962C8B-B14F-4D97-AF65-F5344CB8AC3E}">
        <p14:creationId xmlns:p14="http://schemas.microsoft.com/office/powerpoint/2010/main" val="42674276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481B7F9D-B734-43B0-A7BC-56EB56BB93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7087" y="717014"/>
            <a:ext cx="11930742" cy="411963"/>
          </a:xfrm>
        </p:spPr>
        <p:txBody>
          <a:bodyPr>
            <a:normAutofit/>
          </a:bodyPr>
          <a:lstStyle/>
          <a:p>
            <a:pPr algn="l">
              <a:defRPr/>
            </a:pPr>
            <a:r>
              <a:rPr lang="pt-BR" sz="2200" b="1" dirty="0">
                <a:latin typeface="Cambria" panose="02040503050406030204" pitchFamily="18" charset="0"/>
              </a:rPr>
              <a:t>Categorias de Componentes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0C42F29B-DADF-4891-A2DF-ABB0C2D64D21}"/>
              </a:ext>
            </a:extLst>
          </p:cNvPr>
          <p:cNvSpPr/>
          <p:nvPr/>
        </p:nvSpPr>
        <p:spPr>
          <a:xfrm>
            <a:off x="0" y="1"/>
            <a:ext cx="12192000" cy="601822"/>
          </a:xfrm>
          <a:prstGeom prst="rect">
            <a:avLst/>
          </a:prstGeom>
          <a:solidFill>
            <a:srgbClr val="339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7A941B97-4A5A-4DFA-9539-1E669383857A}"/>
              </a:ext>
            </a:extLst>
          </p:cNvPr>
          <p:cNvSpPr/>
          <p:nvPr/>
        </p:nvSpPr>
        <p:spPr>
          <a:xfrm>
            <a:off x="337313" y="6571456"/>
            <a:ext cx="10548000" cy="45719"/>
          </a:xfrm>
          <a:prstGeom prst="rect">
            <a:avLst/>
          </a:prstGeom>
          <a:solidFill>
            <a:srgbClr val="339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3BDFC232-4317-4EE5-92DF-3D6B254E8D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3252" y="28419"/>
            <a:ext cx="544577" cy="54498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44A89488-4619-4CD8-B673-D16A05C316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5823" y="6342965"/>
            <a:ext cx="945548" cy="45683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tângulo 11">
                <a:extLst>
                  <a:ext uri="{FF2B5EF4-FFF2-40B4-BE49-F238E27FC236}">
                    <a16:creationId xmlns:a16="http://schemas.microsoft.com/office/drawing/2014/main" id="{9F9FB18F-99B6-42AA-A908-F1CF6B52FCAB}"/>
                  </a:ext>
                </a:extLst>
              </p:cNvPr>
              <p:cNvSpPr/>
              <p:nvPr/>
            </p:nvSpPr>
            <p:spPr>
              <a:xfrm>
                <a:off x="337313" y="1624295"/>
                <a:ext cx="3758169" cy="2464585"/>
              </a:xfrm>
              <a:prstGeom prst="rect">
                <a:avLst/>
              </a:prstGeom>
              <a:ln w="28575">
                <a:solidFill>
                  <a:srgbClr val="FF0000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pt-BR" sz="1400" b="1" i="1" dirty="0">
                    <a:solidFill>
                      <a:srgbClr val="000000"/>
                    </a:solidFill>
                    <a:latin typeface="Cambria" panose="02040503050406030204" pitchFamily="18" charset="0"/>
                  </a:rPr>
                  <a:t>Comercial</a:t>
                </a:r>
                <a:r>
                  <a:rPr lang="pt-BR" sz="1400" b="1" dirty="0">
                    <a:solidFill>
                      <a:srgbClr val="000000"/>
                    </a:solidFill>
                    <a:latin typeface="Cambria" panose="02040503050406030204" pitchFamily="18" charset="0"/>
                  </a:rPr>
                  <a:t>:</a:t>
                </a:r>
              </a:p>
              <a:p>
                <a:r>
                  <a:rPr lang="pt-BR" sz="1400" b="1" dirty="0">
                    <a:solidFill>
                      <a:srgbClr val="000000"/>
                    </a:solidFill>
                    <a:latin typeface="Cambria" panose="02040503050406030204" pitchFamily="18" charset="0"/>
                  </a:rPr>
                  <a:t>– </a:t>
                </a:r>
                <a:r>
                  <a:rPr lang="pt-BR" sz="1400" dirty="0">
                    <a:solidFill>
                      <a:srgbClr val="000000"/>
                    </a:solidFill>
                    <a:latin typeface="Cambria" panose="02040503050406030204" pitchFamily="18" charset="0"/>
                  </a:rPr>
                  <a:t>O processo de design não garante resistência à radiação.</a:t>
                </a:r>
                <a:br>
                  <a:rPr lang="pt-BR" sz="1400" dirty="0">
                    <a:solidFill>
                      <a:srgbClr val="000000"/>
                    </a:solidFill>
                    <a:latin typeface="Cambria" panose="02040503050406030204" pitchFamily="18" charset="0"/>
                  </a:rPr>
                </a:br>
                <a:r>
                  <a:rPr lang="pt-BR" sz="1400" b="1" dirty="0">
                    <a:solidFill>
                      <a:srgbClr val="000000"/>
                    </a:solidFill>
                    <a:latin typeface="Cambria" panose="02040503050406030204" pitchFamily="18" charset="0"/>
                  </a:rPr>
                  <a:t>– </a:t>
                </a:r>
                <a:r>
                  <a:rPr lang="pt-BR" sz="1400" dirty="0">
                    <a:solidFill>
                      <a:srgbClr val="000000"/>
                    </a:solidFill>
                    <a:latin typeface="Cambria" panose="02040503050406030204" pitchFamily="18" charset="0"/>
                  </a:rPr>
                  <a:t>Pouco controle da radiação.</a:t>
                </a:r>
                <a:br>
                  <a:rPr lang="pt-BR" sz="1400" dirty="0">
                    <a:solidFill>
                      <a:srgbClr val="000000"/>
                    </a:solidFill>
                    <a:latin typeface="Cambria" panose="02040503050406030204" pitchFamily="18" charset="0"/>
                  </a:rPr>
                </a:br>
                <a:r>
                  <a:rPr lang="pt-BR" sz="1400" b="1" dirty="0">
                    <a:solidFill>
                      <a:srgbClr val="000000"/>
                    </a:solidFill>
                    <a:latin typeface="Cambria" panose="02040503050406030204" pitchFamily="18" charset="0"/>
                  </a:rPr>
                  <a:t>– </a:t>
                </a:r>
                <a:r>
                  <a:rPr lang="pt-BR" sz="1400" dirty="0">
                    <a:solidFill>
                      <a:srgbClr val="000000"/>
                    </a:solidFill>
                    <a:latin typeface="Cambria" panose="02040503050406030204" pitchFamily="18" charset="0"/>
                  </a:rPr>
                  <a:t>Níveis de resistência:</a:t>
                </a:r>
                <a:br>
                  <a:rPr lang="pt-BR" sz="1400" dirty="0">
                    <a:solidFill>
                      <a:srgbClr val="000000"/>
                    </a:solidFill>
                    <a:latin typeface="Cambria" panose="02040503050406030204" pitchFamily="18" charset="0"/>
                  </a:rPr>
                </a:br>
                <a:r>
                  <a:rPr lang="pt-BR" sz="1400" dirty="0">
                    <a:solidFill>
                      <a:srgbClr val="000000"/>
                    </a:solidFill>
                    <a:latin typeface="Cambria" panose="02040503050406030204" pitchFamily="18" charset="0"/>
                  </a:rPr>
                  <a:t>               </a:t>
                </a:r>
                <a:r>
                  <a:rPr lang="pt-BR" sz="1400" i="1" dirty="0">
                    <a:solidFill>
                      <a:srgbClr val="000000"/>
                    </a:solidFill>
                    <a:latin typeface="Cambria" panose="02040503050406030204" pitchFamily="18" charset="0"/>
                  </a:rPr>
                  <a:t>* </a:t>
                </a:r>
                <a:r>
                  <a:rPr lang="pt-BR" sz="1400" b="1" dirty="0">
                    <a:solidFill>
                      <a:srgbClr val="000000"/>
                    </a:solidFill>
                    <a:latin typeface="Cambria" panose="02040503050406030204" pitchFamily="18" charset="0"/>
                  </a:rPr>
                  <a:t>TID</a:t>
                </a:r>
                <a:r>
                  <a:rPr lang="pt-BR" sz="1400" dirty="0">
                    <a:solidFill>
                      <a:srgbClr val="000000"/>
                    </a:solidFill>
                    <a:latin typeface="Cambria" panose="02040503050406030204" pitchFamily="18" charset="0"/>
                  </a:rPr>
                  <a:t>: 2 a 10 </a:t>
                </a:r>
                <a:r>
                  <a:rPr lang="pt-BR" sz="1400" dirty="0" err="1">
                    <a:solidFill>
                      <a:srgbClr val="000000"/>
                    </a:solidFill>
                    <a:latin typeface="Cambria" panose="02040503050406030204" pitchFamily="18" charset="0"/>
                  </a:rPr>
                  <a:t>krad</a:t>
                </a:r>
                <a:r>
                  <a:rPr lang="pt-BR" sz="1400" dirty="0">
                    <a:solidFill>
                      <a:srgbClr val="000000"/>
                    </a:solidFill>
                    <a:latin typeface="Cambria" panose="02040503050406030204" pitchFamily="18" charset="0"/>
                  </a:rPr>
                  <a:t> (típico).</a:t>
                </a:r>
              </a:p>
              <a:p>
                <a:r>
                  <a:rPr lang="pt-BR" sz="1400" dirty="0">
                    <a:solidFill>
                      <a:srgbClr val="000000"/>
                    </a:solidFill>
                    <a:latin typeface="Cambria" panose="02040503050406030204" pitchFamily="18" charset="0"/>
                  </a:rPr>
                  <a:t>                </a:t>
                </a:r>
                <a:r>
                  <a:rPr lang="pt-BR" sz="1400" i="1" dirty="0">
                    <a:solidFill>
                      <a:srgbClr val="000000"/>
                    </a:solidFill>
                    <a:latin typeface="Cambria" panose="02040503050406030204" pitchFamily="18" charset="0"/>
                  </a:rPr>
                  <a:t>* </a:t>
                </a:r>
                <a:r>
                  <a:rPr lang="pt-BR" sz="1400" b="1" dirty="0">
                    <a:solidFill>
                      <a:srgbClr val="000000"/>
                    </a:solidFill>
                    <a:latin typeface="Cambria" panose="02040503050406030204" pitchFamily="18" charset="0"/>
                  </a:rPr>
                  <a:t>SEU</a:t>
                </a:r>
                <a:r>
                  <a:rPr lang="pt-BR" sz="1400" dirty="0">
                    <a:solidFill>
                      <a:srgbClr val="000000"/>
                    </a:solidFill>
                    <a:latin typeface="Cambria" panose="02040503050406030204" pitchFamily="18" charset="0"/>
                  </a:rPr>
                  <a:t>: 5 </a:t>
                </a:r>
                <a:r>
                  <a:rPr lang="pt-BR" sz="1400" i="1" dirty="0">
                    <a:solidFill>
                      <a:srgbClr val="000000"/>
                    </a:solidFill>
                    <a:latin typeface="Cambria" panose="02040503050406030204" pitchFamily="18" charset="0"/>
                  </a:rPr>
                  <a:t>𝑀𝑒𝑉/𝑚𝑔.𝑐𝑚</a:t>
                </a:r>
                <a:r>
                  <a:rPr lang="pt-BR" sz="1400" dirty="0">
                    <a:solidFill>
                      <a:srgbClr val="000000"/>
                    </a:solidFill>
                    <a:latin typeface="Cambria" panose="02040503050406030204" pitchFamily="18" charset="0"/>
                  </a:rPr>
                  <a:t>2 .</a:t>
                </a:r>
                <a:br>
                  <a:rPr lang="pt-BR" sz="1400" dirty="0">
                    <a:solidFill>
                      <a:srgbClr val="000000"/>
                    </a:solidFill>
                    <a:latin typeface="Cambria" panose="02040503050406030204" pitchFamily="18" charset="0"/>
                  </a:rPr>
                </a:br>
                <a:r>
                  <a:rPr lang="pt-BR" sz="1400" dirty="0">
                    <a:solidFill>
                      <a:srgbClr val="000000"/>
                    </a:solidFill>
                    <a:latin typeface="Cambria" panose="02040503050406030204" pitchFamily="18" charset="0"/>
                  </a:rPr>
                  <a:t>                </a:t>
                </a:r>
                <a:r>
                  <a:rPr lang="pt-BR" sz="1400" i="1" dirty="0">
                    <a:solidFill>
                      <a:srgbClr val="000000"/>
                    </a:solidFill>
                    <a:latin typeface="Cambria" panose="02040503050406030204" pitchFamily="18" charset="0"/>
                  </a:rPr>
                  <a:t>* </a:t>
                </a:r>
                <a:r>
                  <a:rPr lang="pt-BR" sz="1400" b="1" dirty="0">
                    <a:solidFill>
                      <a:srgbClr val="000000"/>
                    </a:solidFill>
                    <a:latin typeface="Cambria" panose="02040503050406030204" pitchFamily="18" charset="0"/>
                  </a:rPr>
                  <a:t>Taxa de erro SEU</a:t>
                </a:r>
                <a:r>
                  <a:rPr lang="pt-BR" sz="1400" dirty="0">
                    <a:solidFill>
                      <a:srgbClr val="000000"/>
                    </a:solidFill>
                    <a:latin typeface="Cambria" panose="02040503050406030204" pitchFamily="18" charset="0"/>
                  </a:rPr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sz="1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sz="1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pt-BR" sz="1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pt-BR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  <m:r>
                      <a:rPr lang="pt-BR" sz="1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pt-BR" sz="1400" i="1" dirty="0">
                    <a:solidFill>
                      <a:srgbClr val="000000"/>
                    </a:solidFill>
                    <a:latin typeface="Cambria" panose="02040503050406030204" pitchFamily="18" charset="0"/>
                  </a:rPr>
                  <a:t> </a:t>
                </a:r>
                <a:r>
                  <a:rPr lang="pt-BR" sz="1200" i="1" dirty="0">
                    <a:solidFill>
                      <a:srgbClr val="000000"/>
                    </a:solidFill>
                    <a:latin typeface="Cambria" panose="02040503050406030204" pitchFamily="18" charset="0"/>
                  </a:rPr>
                  <a:t>𝑒𝑟𝑟𝑜𝑠/𝑏𝑖𝑡.𝑑𝑖𝑎</a:t>
                </a:r>
                <a:endParaRPr lang="pt-BR" sz="1400" i="1" dirty="0">
                  <a:solidFill>
                    <a:srgbClr val="000000"/>
                  </a:solidFill>
                  <a:latin typeface="Cambria" panose="02040503050406030204" pitchFamily="18" charset="0"/>
                </a:endParaRPr>
              </a:p>
              <a:p>
                <a:r>
                  <a:rPr lang="pt-BR" sz="1400" b="1" dirty="0">
                    <a:latin typeface="Cambria" panose="02040503050406030204" pitchFamily="18" charset="0"/>
                  </a:rPr>
                  <a:t>– </a:t>
                </a:r>
                <a:r>
                  <a:rPr lang="pt-BR" sz="1400" dirty="0">
                    <a:latin typeface="Cambria" panose="02040503050406030204" pitchFamily="18" charset="0"/>
                  </a:rPr>
                  <a:t>O cliente realiza testes de radiação e assume todos os riscos.</a:t>
                </a:r>
                <a:br>
                  <a:rPr lang="pt-BR" sz="1400" dirty="0">
                    <a:latin typeface="Cambria" panose="02040503050406030204" pitchFamily="18" charset="0"/>
                  </a:rPr>
                </a:br>
                <a:r>
                  <a:rPr lang="pt-BR" sz="1400" b="1" dirty="0">
                    <a:latin typeface="Cambria" panose="02040503050406030204" pitchFamily="18" charset="0"/>
                  </a:rPr>
                  <a:t>– </a:t>
                </a:r>
                <a:r>
                  <a:rPr lang="pt-BR" sz="1400" dirty="0">
                    <a:latin typeface="Cambria" panose="02040503050406030204" pitchFamily="18" charset="0"/>
                  </a:rPr>
                  <a:t>Avaliação e risco do cliente.</a:t>
                </a:r>
                <a:endParaRPr lang="pt-BR" dirty="0"/>
              </a:p>
            </p:txBody>
          </p:sp>
        </mc:Choice>
        <mc:Fallback xmlns="">
          <p:sp>
            <p:nvSpPr>
              <p:cNvPr id="12" name="Retângulo 11">
                <a:extLst>
                  <a:ext uri="{FF2B5EF4-FFF2-40B4-BE49-F238E27FC236}">
                    <a16:creationId xmlns:a16="http://schemas.microsoft.com/office/drawing/2014/main" id="{9F9FB18F-99B6-42AA-A908-F1CF6B52FC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313" y="1624295"/>
                <a:ext cx="3758169" cy="2464585"/>
              </a:xfrm>
              <a:prstGeom prst="rect">
                <a:avLst/>
              </a:prstGeom>
              <a:blipFill>
                <a:blip r:embed="rId4"/>
                <a:stretch>
                  <a:fillRect l="-161" b="-488"/>
                </a:stretch>
              </a:blipFill>
              <a:ln w="28575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tângulo 13">
                <a:extLst>
                  <a:ext uri="{FF2B5EF4-FFF2-40B4-BE49-F238E27FC236}">
                    <a16:creationId xmlns:a16="http://schemas.microsoft.com/office/drawing/2014/main" id="{49F93F4D-0D62-48C2-9B62-FFC3E6ACF08E}"/>
                  </a:ext>
                </a:extLst>
              </p:cNvPr>
              <p:cNvSpPr/>
              <p:nvPr/>
            </p:nvSpPr>
            <p:spPr>
              <a:xfrm>
                <a:off x="4216916" y="1624295"/>
                <a:ext cx="3758168" cy="2677656"/>
              </a:xfrm>
              <a:prstGeom prst="rect">
                <a:avLst/>
              </a:prstGeom>
              <a:ln w="28575">
                <a:solidFill>
                  <a:srgbClr val="FFFF00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pt-BR" sz="1400" b="1" i="1" dirty="0">
                    <a:solidFill>
                      <a:srgbClr val="000000"/>
                    </a:solidFill>
                    <a:latin typeface="Cambria" panose="02040503050406030204" pitchFamily="18" charset="0"/>
                  </a:rPr>
                  <a:t>Rad </a:t>
                </a:r>
                <a:r>
                  <a:rPr lang="pt-BR" sz="1400" b="1" i="1" dirty="0" err="1">
                    <a:solidFill>
                      <a:srgbClr val="000000"/>
                    </a:solidFill>
                    <a:latin typeface="Cambria" panose="02040503050406030204" pitchFamily="18" charset="0"/>
                  </a:rPr>
                  <a:t>Tolerant</a:t>
                </a:r>
                <a:r>
                  <a:rPr lang="pt-BR" sz="1400" b="1" i="1" dirty="0">
                    <a:solidFill>
                      <a:srgbClr val="000000"/>
                    </a:solidFill>
                    <a:latin typeface="Cambria" panose="02040503050406030204" pitchFamily="18" charset="0"/>
                  </a:rPr>
                  <a:t>:</a:t>
                </a:r>
                <a:br>
                  <a:rPr lang="pt-BR" sz="1400" dirty="0">
                    <a:solidFill>
                      <a:srgbClr val="000000"/>
                    </a:solidFill>
                    <a:latin typeface="Cambria" panose="02040503050406030204" pitchFamily="18" charset="0"/>
                  </a:rPr>
                </a:br>
                <a:r>
                  <a:rPr lang="pt-BR" sz="1400" b="1" dirty="0">
                    <a:solidFill>
                      <a:srgbClr val="000000"/>
                    </a:solidFill>
                    <a:latin typeface="Cambria" panose="02040503050406030204" pitchFamily="18" charset="0"/>
                  </a:rPr>
                  <a:t>– </a:t>
                </a:r>
                <a:r>
                  <a:rPr lang="pt-BR" sz="1400" dirty="0">
                    <a:solidFill>
                      <a:srgbClr val="000000"/>
                    </a:solidFill>
                    <a:latin typeface="Cambria" panose="02040503050406030204" pitchFamily="18" charset="0"/>
                  </a:rPr>
                  <a:t>O design garante resistência à radiação até um certo nível.</a:t>
                </a:r>
                <a:br>
                  <a:rPr lang="pt-BR" sz="1400" dirty="0">
                    <a:solidFill>
                      <a:srgbClr val="000000"/>
                    </a:solidFill>
                    <a:latin typeface="Cambria" panose="02040503050406030204" pitchFamily="18" charset="0"/>
                  </a:rPr>
                </a:br>
                <a:r>
                  <a:rPr lang="pt-BR" sz="1400" b="1" dirty="0">
                    <a:solidFill>
                      <a:srgbClr val="000000"/>
                    </a:solidFill>
                    <a:latin typeface="Cambria" panose="02040503050406030204" pitchFamily="18" charset="0"/>
                  </a:rPr>
                  <a:t>– </a:t>
                </a:r>
                <a:r>
                  <a:rPr lang="pt-BR" sz="1400" dirty="0">
                    <a:solidFill>
                      <a:srgbClr val="000000"/>
                    </a:solidFill>
                    <a:latin typeface="Cambria" panose="02040503050406030204" pitchFamily="18" charset="0"/>
                  </a:rPr>
                  <a:t>Pouco controle da radiação.</a:t>
                </a:r>
                <a:br>
                  <a:rPr lang="pt-BR" sz="1400" dirty="0">
                    <a:solidFill>
                      <a:srgbClr val="000000"/>
                    </a:solidFill>
                    <a:latin typeface="Cambria" panose="02040503050406030204" pitchFamily="18" charset="0"/>
                  </a:rPr>
                </a:br>
                <a:r>
                  <a:rPr lang="pt-BR" sz="1400" b="1" dirty="0">
                    <a:solidFill>
                      <a:srgbClr val="000000"/>
                    </a:solidFill>
                    <a:latin typeface="Cambria" panose="02040503050406030204" pitchFamily="18" charset="0"/>
                  </a:rPr>
                  <a:t>– </a:t>
                </a:r>
                <a:r>
                  <a:rPr lang="pt-BR" sz="1400" dirty="0">
                    <a:solidFill>
                      <a:srgbClr val="000000"/>
                    </a:solidFill>
                    <a:latin typeface="Cambria" panose="02040503050406030204" pitchFamily="18" charset="0"/>
                  </a:rPr>
                  <a:t>Níveis de resistência:</a:t>
                </a:r>
              </a:p>
              <a:p>
                <a:r>
                  <a:rPr lang="pt-BR" sz="1400" dirty="0">
                    <a:solidFill>
                      <a:srgbClr val="000000"/>
                    </a:solidFill>
                    <a:latin typeface="Cambria" panose="02040503050406030204" pitchFamily="18" charset="0"/>
                  </a:rPr>
                  <a:t>            </a:t>
                </a:r>
                <a:r>
                  <a:rPr lang="pt-BR" sz="1400" i="1" dirty="0">
                    <a:solidFill>
                      <a:srgbClr val="000000"/>
                    </a:solidFill>
                    <a:latin typeface="Cambria" panose="02040503050406030204" pitchFamily="18" charset="0"/>
                  </a:rPr>
                  <a:t>* </a:t>
                </a:r>
                <a:r>
                  <a:rPr lang="pt-BR" sz="1400" b="1" dirty="0">
                    <a:solidFill>
                      <a:srgbClr val="000000"/>
                    </a:solidFill>
                    <a:latin typeface="Cambria" panose="02040503050406030204" pitchFamily="18" charset="0"/>
                  </a:rPr>
                  <a:t>TID</a:t>
                </a:r>
                <a:r>
                  <a:rPr lang="pt-BR" sz="1400" dirty="0">
                    <a:solidFill>
                      <a:srgbClr val="000000"/>
                    </a:solidFill>
                    <a:latin typeface="Cambria" panose="02040503050406030204" pitchFamily="18" charset="0"/>
                  </a:rPr>
                  <a:t>: 20 a 50 </a:t>
                </a:r>
                <a:r>
                  <a:rPr lang="pt-BR" sz="1400" dirty="0" err="1">
                    <a:solidFill>
                      <a:srgbClr val="000000"/>
                    </a:solidFill>
                    <a:latin typeface="Cambria" panose="02040503050406030204" pitchFamily="18" charset="0"/>
                  </a:rPr>
                  <a:t>krad</a:t>
                </a:r>
                <a:r>
                  <a:rPr lang="pt-BR" sz="1400" dirty="0">
                    <a:solidFill>
                      <a:srgbClr val="000000"/>
                    </a:solidFill>
                    <a:latin typeface="Cambria" panose="02040503050406030204" pitchFamily="18" charset="0"/>
                  </a:rPr>
                  <a:t> (típico).</a:t>
                </a:r>
                <a:br>
                  <a:rPr lang="pt-BR" sz="1400" dirty="0">
                    <a:solidFill>
                      <a:srgbClr val="000000"/>
                    </a:solidFill>
                    <a:latin typeface="Cambria" panose="02040503050406030204" pitchFamily="18" charset="0"/>
                  </a:rPr>
                </a:br>
                <a:r>
                  <a:rPr lang="pt-BR" sz="1400" dirty="0">
                    <a:solidFill>
                      <a:srgbClr val="000000"/>
                    </a:solidFill>
                    <a:latin typeface="Cambria" panose="02040503050406030204" pitchFamily="18" charset="0"/>
                  </a:rPr>
                  <a:t>             </a:t>
                </a:r>
                <a:r>
                  <a:rPr lang="pt-BR" sz="1400" i="1" dirty="0">
                    <a:solidFill>
                      <a:srgbClr val="000000"/>
                    </a:solidFill>
                    <a:latin typeface="Cambria" panose="02040503050406030204" pitchFamily="18" charset="0"/>
                  </a:rPr>
                  <a:t>*</a:t>
                </a:r>
                <a:r>
                  <a:rPr lang="pt-BR" sz="1400" b="1" dirty="0">
                    <a:solidFill>
                      <a:srgbClr val="000000"/>
                    </a:solidFill>
                    <a:latin typeface="Cambria" panose="02040503050406030204" pitchFamily="18" charset="0"/>
                  </a:rPr>
                  <a:t>SEU</a:t>
                </a:r>
                <a:r>
                  <a:rPr lang="pt-BR" sz="1400" dirty="0">
                    <a:solidFill>
                      <a:srgbClr val="000000"/>
                    </a:solidFill>
                    <a:latin typeface="Cambria" panose="02040503050406030204" pitchFamily="18" charset="0"/>
                  </a:rPr>
                  <a:t>: 20 </a:t>
                </a:r>
                <a:r>
                  <a:rPr lang="pt-BR" sz="1400" i="1" dirty="0">
                    <a:solidFill>
                      <a:srgbClr val="000000"/>
                    </a:solidFill>
                    <a:latin typeface="Cambria" panose="02040503050406030204" pitchFamily="18" charset="0"/>
                  </a:rPr>
                  <a:t>𝑀𝑒𝑉/𝑚𝑔.𝑐𝑚</a:t>
                </a:r>
                <a:r>
                  <a:rPr lang="pt-BR" sz="1400" dirty="0">
                    <a:solidFill>
                      <a:srgbClr val="000000"/>
                    </a:solidFill>
                    <a:latin typeface="Cambria" panose="02040503050406030204" pitchFamily="18" charset="0"/>
                  </a:rPr>
                  <a:t>2.</a:t>
                </a:r>
                <a:br>
                  <a:rPr lang="pt-BR" sz="1400" dirty="0">
                    <a:solidFill>
                      <a:srgbClr val="000000"/>
                    </a:solidFill>
                    <a:latin typeface="Cambria" panose="02040503050406030204" pitchFamily="18" charset="0"/>
                  </a:rPr>
                </a:br>
                <a:r>
                  <a:rPr lang="pt-BR" sz="1400" dirty="0">
                    <a:solidFill>
                      <a:srgbClr val="000000"/>
                    </a:solidFill>
                    <a:latin typeface="Cambria" panose="02040503050406030204" pitchFamily="18" charset="0"/>
                  </a:rPr>
                  <a:t>              </a:t>
                </a:r>
                <a:r>
                  <a:rPr lang="pt-BR" sz="1400" i="1" dirty="0">
                    <a:solidFill>
                      <a:srgbClr val="000000"/>
                    </a:solidFill>
                    <a:latin typeface="Cambria" panose="02040503050406030204" pitchFamily="18" charset="0"/>
                  </a:rPr>
                  <a:t>* </a:t>
                </a:r>
                <a:r>
                  <a:rPr lang="pt-BR" sz="1400" b="1" dirty="0">
                    <a:solidFill>
                      <a:srgbClr val="000000"/>
                    </a:solidFill>
                    <a:latin typeface="Cambria" panose="02040503050406030204" pitchFamily="18" charset="0"/>
                  </a:rPr>
                  <a:t>Taxa de erro SEU</a:t>
                </a:r>
                <a:r>
                  <a:rPr lang="pt-BR" sz="1400" dirty="0">
                    <a:solidFill>
                      <a:srgbClr val="000000"/>
                    </a:solidFill>
                    <a:latin typeface="Cambria" panose="02040503050406030204" pitchFamily="18" charset="0"/>
                  </a:rPr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sz="1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sz="1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pt-BR" sz="1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−7</m:t>
                        </m:r>
                      </m:sup>
                    </m:sSup>
                    <m:r>
                      <a:rPr lang="pt-BR" sz="1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pt-BR" sz="1400" i="1" dirty="0">
                    <a:solidFill>
                      <a:srgbClr val="000000"/>
                    </a:solidFill>
                    <a:latin typeface="Cambria" panose="02040503050406030204" pitchFamily="18" charset="0"/>
                  </a:rPr>
                  <a:t>-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sz="1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sz="1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pt-BR" sz="1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pt-BR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8</m:t>
                        </m:r>
                      </m:sup>
                    </m:sSup>
                  </m:oMath>
                </a14:m>
                <a:r>
                  <a:rPr lang="pt-BR" sz="1400" i="1" dirty="0">
                    <a:solidFill>
                      <a:srgbClr val="000000"/>
                    </a:solidFill>
                    <a:latin typeface="Cambria" panose="02040503050406030204" pitchFamily="18" charset="0"/>
                  </a:rPr>
                  <a:t> </a:t>
                </a:r>
                <a:r>
                  <a:rPr lang="pt-BR" sz="1200" i="1" dirty="0">
                    <a:solidFill>
                      <a:srgbClr val="000000"/>
                    </a:solidFill>
                    <a:latin typeface="Cambria" panose="02040503050406030204" pitchFamily="18" charset="0"/>
                  </a:rPr>
                  <a:t>𝑒𝑟𝑟𝑜𝑠/𝑏𝑖𝑡.𝑑𝑖𝑎</a:t>
                </a:r>
                <a:r>
                  <a:rPr lang="pt-BR" sz="1200" dirty="0">
                    <a:solidFill>
                      <a:srgbClr val="000000"/>
                    </a:solidFill>
                    <a:latin typeface="Cambria" panose="02040503050406030204" pitchFamily="18" charset="0"/>
                  </a:rPr>
                  <a:t>.</a:t>
                </a:r>
                <a:br>
                  <a:rPr lang="pt-BR" sz="1400" dirty="0">
                    <a:solidFill>
                      <a:srgbClr val="000000"/>
                    </a:solidFill>
                    <a:latin typeface="Cambria" panose="02040503050406030204" pitchFamily="18" charset="0"/>
                  </a:rPr>
                </a:br>
                <a:r>
                  <a:rPr lang="pt-BR" sz="1400" b="1" dirty="0">
                    <a:solidFill>
                      <a:srgbClr val="000000"/>
                    </a:solidFill>
                    <a:latin typeface="Cambria" panose="02040503050406030204" pitchFamily="18" charset="0"/>
                  </a:rPr>
                  <a:t>– </a:t>
                </a:r>
                <a:r>
                  <a:rPr lang="pt-BR" sz="1400" dirty="0">
                    <a:solidFill>
                      <a:srgbClr val="000000"/>
                    </a:solidFill>
                    <a:latin typeface="Cambria" panose="02040503050406030204" pitchFamily="18" charset="0"/>
                  </a:rPr>
                  <a:t>Geralmente testado apenas para falha funcional.</a:t>
                </a:r>
                <a:br>
                  <a:rPr lang="pt-BR" sz="1400" dirty="0">
                    <a:solidFill>
                      <a:srgbClr val="000000"/>
                    </a:solidFill>
                    <a:latin typeface="Cambria" panose="02040503050406030204" pitchFamily="18" charset="0"/>
                  </a:rPr>
                </a:br>
                <a:r>
                  <a:rPr lang="pt-BR" sz="1400" b="1" dirty="0">
                    <a:solidFill>
                      <a:srgbClr val="000000"/>
                    </a:solidFill>
                    <a:latin typeface="Cambria" panose="02040503050406030204" pitchFamily="18" charset="0"/>
                  </a:rPr>
                  <a:t>– </a:t>
                </a:r>
                <a:r>
                  <a:rPr lang="pt-BR" sz="1400" dirty="0">
                    <a:solidFill>
                      <a:srgbClr val="000000"/>
                    </a:solidFill>
                    <a:latin typeface="Cambria" panose="02040503050406030204" pitchFamily="18" charset="0"/>
                  </a:rPr>
                  <a:t>Avaliação e risco do cliente.</a:t>
                </a:r>
                <a:endParaRPr lang="pt-BR" sz="1400" dirty="0">
                  <a:latin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Retângulo 13">
                <a:extLst>
                  <a:ext uri="{FF2B5EF4-FFF2-40B4-BE49-F238E27FC236}">
                    <a16:creationId xmlns:a16="http://schemas.microsoft.com/office/drawing/2014/main" id="{49F93F4D-0D62-48C2-9B62-FFC3E6ACF0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6916" y="1624295"/>
                <a:ext cx="3758168" cy="2677656"/>
              </a:xfrm>
              <a:prstGeom prst="rect">
                <a:avLst/>
              </a:prstGeom>
              <a:blipFill>
                <a:blip r:embed="rId5"/>
                <a:stretch>
                  <a:fillRect l="-161"/>
                </a:stretch>
              </a:blipFill>
              <a:ln w="28575">
                <a:solidFill>
                  <a:srgbClr val="FFFF00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tângulo 16">
                <a:extLst>
                  <a:ext uri="{FF2B5EF4-FFF2-40B4-BE49-F238E27FC236}">
                    <a16:creationId xmlns:a16="http://schemas.microsoft.com/office/drawing/2014/main" id="{D0B7D9C5-BCEB-4CA2-AAE1-00EDF721D3AD}"/>
                  </a:ext>
                </a:extLst>
              </p:cNvPr>
              <p:cNvSpPr/>
              <p:nvPr/>
            </p:nvSpPr>
            <p:spPr>
              <a:xfrm>
                <a:off x="8259661" y="1609430"/>
                <a:ext cx="3758168" cy="2893100"/>
              </a:xfrm>
              <a:prstGeom prst="rect">
                <a:avLst/>
              </a:prstGeom>
              <a:ln w="28575">
                <a:solidFill>
                  <a:srgbClr val="00B050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pt-BR" sz="1400" b="1" i="1" dirty="0">
                    <a:solidFill>
                      <a:srgbClr val="000000"/>
                    </a:solidFill>
                    <a:latin typeface="Cambria" panose="02040503050406030204" pitchFamily="18" charset="0"/>
                  </a:rPr>
                  <a:t>Rad-Hard:</a:t>
                </a:r>
                <a:br>
                  <a:rPr lang="pt-BR" sz="1400" dirty="0">
                    <a:solidFill>
                      <a:srgbClr val="000000"/>
                    </a:solidFill>
                    <a:latin typeface="Cambria" panose="02040503050406030204" pitchFamily="18" charset="0"/>
                  </a:rPr>
                </a:br>
                <a:r>
                  <a:rPr lang="pt-BR" sz="1400" b="1" dirty="0">
                    <a:solidFill>
                      <a:srgbClr val="000000"/>
                    </a:solidFill>
                    <a:latin typeface="Cambria" panose="02040503050406030204" pitchFamily="18" charset="0"/>
                  </a:rPr>
                  <a:t>– </a:t>
                </a:r>
                <a:r>
                  <a:rPr lang="pt-BR" sz="1400" dirty="0">
                    <a:solidFill>
                      <a:srgbClr val="000000"/>
                    </a:solidFill>
                    <a:latin typeface="Cambria" panose="02040503050406030204" pitchFamily="18" charset="0"/>
                  </a:rPr>
                  <a:t>Projetado e processado para um nível de dureza específico</a:t>
                </a:r>
                <a:br>
                  <a:rPr lang="pt-BR" sz="1400" dirty="0">
                    <a:solidFill>
                      <a:srgbClr val="000000"/>
                    </a:solidFill>
                    <a:latin typeface="Cambria" panose="02040503050406030204" pitchFamily="18" charset="0"/>
                  </a:rPr>
                </a:br>
                <a:r>
                  <a:rPr lang="pt-BR" sz="1400" b="1" dirty="0">
                    <a:solidFill>
                      <a:srgbClr val="000000"/>
                    </a:solidFill>
                    <a:latin typeface="Cambria" panose="02040503050406030204" pitchFamily="18" charset="0"/>
                  </a:rPr>
                  <a:t>– </a:t>
                </a:r>
                <a:r>
                  <a:rPr lang="pt-BR" sz="1400" dirty="0">
                    <a:solidFill>
                      <a:srgbClr val="000000"/>
                    </a:solidFill>
                    <a:latin typeface="Cambria" panose="02040503050406030204" pitchFamily="18" charset="0"/>
                  </a:rPr>
                  <a:t>Vários testes realizados com o substrato do chip</a:t>
                </a:r>
                <a:br>
                  <a:rPr lang="pt-BR" sz="1400" dirty="0">
                    <a:solidFill>
                      <a:srgbClr val="000000"/>
                    </a:solidFill>
                    <a:latin typeface="Cambria" panose="02040503050406030204" pitchFamily="18" charset="0"/>
                  </a:rPr>
                </a:br>
                <a:r>
                  <a:rPr lang="pt-BR" sz="1400" b="1" dirty="0">
                    <a:solidFill>
                      <a:srgbClr val="000000"/>
                    </a:solidFill>
                    <a:latin typeface="Cambria" panose="02040503050406030204" pitchFamily="18" charset="0"/>
                  </a:rPr>
                  <a:t>– </a:t>
                </a:r>
                <a:r>
                  <a:rPr lang="pt-BR" sz="1400" dirty="0">
                    <a:solidFill>
                      <a:srgbClr val="000000"/>
                    </a:solidFill>
                    <a:latin typeface="Cambria" panose="02040503050406030204" pitchFamily="18" charset="0"/>
                  </a:rPr>
                  <a:t>Níveis de resistência:</a:t>
                </a:r>
                <a:br>
                  <a:rPr lang="pt-BR" sz="1400" dirty="0">
                    <a:solidFill>
                      <a:srgbClr val="000000"/>
                    </a:solidFill>
                    <a:latin typeface="Cambria" panose="02040503050406030204" pitchFamily="18" charset="0"/>
                  </a:rPr>
                </a:br>
                <a:r>
                  <a:rPr lang="pt-BR" sz="1400" dirty="0">
                    <a:solidFill>
                      <a:srgbClr val="000000"/>
                    </a:solidFill>
                    <a:latin typeface="Cambria" panose="02040503050406030204" pitchFamily="18" charset="0"/>
                  </a:rPr>
                  <a:t>           </a:t>
                </a:r>
                <a:r>
                  <a:rPr lang="pt-BR" sz="1400" i="1" dirty="0">
                    <a:solidFill>
                      <a:srgbClr val="000000"/>
                    </a:solidFill>
                    <a:latin typeface="Cambria" panose="02040503050406030204" pitchFamily="18" charset="0"/>
                  </a:rPr>
                  <a:t>* </a:t>
                </a:r>
                <a:r>
                  <a:rPr lang="pt-BR" sz="1400" b="1" dirty="0">
                    <a:solidFill>
                      <a:srgbClr val="000000"/>
                    </a:solidFill>
                    <a:latin typeface="Cambria" panose="02040503050406030204" pitchFamily="18" charset="0"/>
                  </a:rPr>
                  <a:t>TID</a:t>
                </a:r>
                <a:r>
                  <a:rPr lang="pt-BR" sz="1400" dirty="0">
                    <a:solidFill>
                      <a:srgbClr val="000000"/>
                    </a:solidFill>
                    <a:latin typeface="Cambria" panose="02040503050406030204" pitchFamily="18" charset="0"/>
                  </a:rPr>
                  <a:t>: &gt; 200 </a:t>
                </a:r>
                <a:r>
                  <a:rPr lang="pt-BR" sz="1400" dirty="0" err="1">
                    <a:solidFill>
                      <a:srgbClr val="000000"/>
                    </a:solidFill>
                    <a:latin typeface="Cambria" panose="02040503050406030204" pitchFamily="18" charset="0"/>
                  </a:rPr>
                  <a:t>krad</a:t>
                </a:r>
                <a:r>
                  <a:rPr lang="pt-BR" sz="1400" dirty="0">
                    <a:solidFill>
                      <a:srgbClr val="000000"/>
                    </a:solidFill>
                    <a:latin typeface="Cambria" panose="02040503050406030204" pitchFamily="18" charset="0"/>
                  </a:rPr>
                  <a:t> a &gt;1 </a:t>
                </a:r>
                <a:r>
                  <a:rPr lang="pt-BR" sz="1400" dirty="0" err="1">
                    <a:solidFill>
                      <a:srgbClr val="000000"/>
                    </a:solidFill>
                    <a:latin typeface="Cambria" panose="02040503050406030204" pitchFamily="18" charset="0"/>
                  </a:rPr>
                  <a:t>Mrad</a:t>
                </a:r>
                <a:r>
                  <a:rPr lang="pt-BR" sz="1400" dirty="0">
                    <a:solidFill>
                      <a:srgbClr val="000000"/>
                    </a:solidFill>
                    <a:latin typeface="Cambria" panose="02040503050406030204" pitchFamily="18" charset="0"/>
                  </a:rPr>
                  <a:t>.</a:t>
                </a:r>
                <a:br>
                  <a:rPr lang="pt-BR" sz="1400" dirty="0">
                    <a:solidFill>
                      <a:srgbClr val="000000"/>
                    </a:solidFill>
                    <a:latin typeface="Cambria" panose="02040503050406030204" pitchFamily="18" charset="0"/>
                  </a:rPr>
                </a:br>
                <a:r>
                  <a:rPr lang="pt-BR" sz="1400" dirty="0">
                    <a:solidFill>
                      <a:srgbClr val="000000"/>
                    </a:solidFill>
                    <a:latin typeface="Cambria" panose="02040503050406030204" pitchFamily="18" charset="0"/>
                  </a:rPr>
                  <a:t>           </a:t>
                </a:r>
                <a:r>
                  <a:rPr lang="pt-BR" sz="1400" i="1" dirty="0">
                    <a:solidFill>
                      <a:srgbClr val="000000"/>
                    </a:solidFill>
                    <a:latin typeface="Cambria" panose="02040503050406030204" pitchFamily="18" charset="0"/>
                  </a:rPr>
                  <a:t>*</a:t>
                </a:r>
                <a:r>
                  <a:rPr lang="pt-BR" sz="1400" b="1" i="1" dirty="0">
                    <a:solidFill>
                      <a:srgbClr val="000000"/>
                    </a:solidFill>
                    <a:latin typeface="Cambria" panose="02040503050406030204" pitchFamily="18" charset="0"/>
                  </a:rPr>
                  <a:t> </a:t>
                </a:r>
                <a:r>
                  <a:rPr lang="pt-BR" sz="1400" b="1" dirty="0">
                    <a:solidFill>
                      <a:srgbClr val="000000"/>
                    </a:solidFill>
                    <a:latin typeface="Cambria" panose="02040503050406030204" pitchFamily="18" charset="0"/>
                  </a:rPr>
                  <a:t>SEU</a:t>
                </a:r>
                <a:r>
                  <a:rPr lang="pt-BR" sz="1400" dirty="0">
                    <a:solidFill>
                      <a:srgbClr val="000000"/>
                    </a:solidFill>
                    <a:latin typeface="Cambria" panose="02040503050406030204" pitchFamily="18" charset="0"/>
                  </a:rPr>
                  <a:t>: 80-150 </a:t>
                </a:r>
                <a:r>
                  <a:rPr lang="pt-BR" sz="1400" i="1" dirty="0">
                    <a:solidFill>
                      <a:srgbClr val="000000"/>
                    </a:solidFill>
                    <a:latin typeface="Cambria" panose="02040503050406030204" pitchFamily="18" charset="0"/>
                  </a:rPr>
                  <a:t>𝑀𝑒𝑉/𝑚𝑔.𝑐𝑚</a:t>
                </a:r>
                <a:r>
                  <a:rPr lang="pt-BR" sz="1400" dirty="0">
                    <a:solidFill>
                      <a:srgbClr val="000000"/>
                    </a:solidFill>
                    <a:latin typeface="Cambria" panose="02040503050406030204" pitchFamily="18" charset="0"/>
                  </a:rPr>
                  <a:t>2.</a:t>
                </a:r>
                <a:br>
                  <a:rPr lang="pt-BR" sz="1400" dirty="0">
                    <a:solidFill>
                      <a:srgbClr val="000000"/>
                    </a:solidFill>
                    <a:latin typeface="Cambria" panose="02040503050406030204" pitchFamily="18" charset="0"/>
                  </a:rPr>
                </a:br>
                <a:r>
                  <a:rPr lang="pt-BR" sz="1400" i="1" dirty="0">
                    <a:solidFill>
                      <a:srgbClr val="000000"/>
                    </a:solidFill>
                    <a:latin typeface="Cambria" panose="02040503050406030204" pitchFamily="18" charset="0"/>
                  </a:rPr>
                  <a:t> </a:t>
                </a:r>
                <a:r>
                  <a:rPr lang="pt-BR" sz="1400" dirty="0">
                    <a:solidFill>
                      <a:srgbClr val="000000"/>
                    </a:solidFill>
                    <a:latin typeface="Cambria" panose="02040503050406030204" pitchFamily="18" charset="0"/>
                  </a:rPr>
                  <a:t>         *</a:t>
                </a:r>
                <a:r>
                  <a:rPr lang="pt-BR" sz="1400" b="1" dirty="0">
                    <a:solidFill>
                      <a:srgbClr val="000000"/>
                    </a:solidFill>
                    <a:latin typeface="Cambria" panose="02040503050406030204" pitchFamily="18" charset="0"/>
                  </a:rPr>
                  <a:t>Taxa de erro SEU</a:t>
                </a:r>
                <a:r>
                  <a:rPr lang="pt-BR" sz="1400" dirty="0">
                    <a:solidFill>
                      <a:srgbClr val="000000"/>
                    </a:solidFill>
                    <a:latin typeface="Cambria" panose="02040503050406030204" pitchFamily="18" charset="0"/>
                  </a:rPr>
                  <a:t>:</a:t>
                </a:r>
                <a:r>
                  <a:rPr lang="pt-BR" sz="1400" dirty="0">
                    <a:solidFill>
                      <a:srgbClr val="000000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sz="1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sz="1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pt-BR" sz="1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pt-BR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sup>
                    </m:sSup>
                    <m:r>
                      <a:rPr lang="pt-BR" sz="1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pt-BR" sz="1400" dirty="0">
                    <a:solidFill>
                      <a:srgbClr val="000000"/>
                    </a:solidFill>
                    <a:latin typeface="Cambria" panose="02040503050406030204" pitchFamily="18" charset="0"/>
                  </a:rPr>
                  <a:t>-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sz="1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sz="1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pt-BR" sz="1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pt-BR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12</m:t>
                        </m:r>
                      </m:sup>
                    </m:sSup>
                  </m:oMath>
                </a14:m>
                <a:r>
                  <a:rPr lang="pt-BR" sz="1400" dirty="0">
                    <a:solidFill>
                      <a:srgbClr val="000000"/>
                    </a:solidFill>
                    <a:latin typeface="Cambria" panose="02040503050406030204" pitchFamily="18" charset="0"/>
                  </a:rPr>
                  <a:t> </a:t>
                </a:r>
                <a:r>
                  <a:rPr lang="pt-BR" sz="1200" i="1" dirty="0">
                    <a:solidFill>
                      <a:srgbClr val="000000"/>
                    </a:solidFill>
                    <a:latin typeface="Cambria" panose="02040503050406030204" pitchFamily="18" charset="0"/>
                  </a:rPr>
                  <a:t>𝑒𝑟𝑟𝑜𝑠/</a:t>
                </a:r>
                <a:br>
                  <a:rPr lang="pt-BR" sz="1200" dirty="0">
                    <a:solidFill>
                      <a:srgbClr val="000000"/>
                    </a:solidFill>
                    <a:latin typeface="Cambria" panose="02040503050406030204" pitchFamily="18" charset="0"/>
                  </a:rPr>
                </a:br>
                <a:r>
                  <a:rPr lang="pt-BR" sz="1200" i="1" dirty="0">
                    <a:solidFill>
                      <a:srgbClr val="000000"/>
                    </a:solidFill>
                    <a:latin typeface="Cambria" panose="02040503050406030204" pitchFamily="18" charset="0"/>
                  </a:rPr>
                  <a:t>𝑏𝑖𝑡.𝑑𝑖𝑎</a:t>
                </a:r>
                <a:r>
                  <a:rPr lang="pt-BR" sz="1200" dirty="0">
                    <a:solidFill>
                      <a:srgbClr val="000000"/>
                    </a:solidFill>
                    <a:latin typeface="Cambria" panose="02040503050406030204" pitchFamily="18" charset="0"/>
                  </a:rPr>
                  <a:t>.</a:t>
                </a:r>
                <a:br>
                  <a:rPr lang="pt-BR" sz="1400" dirty="0">
                    <a:solidFill>
                      <a:srgbClr val="000000"/>
                    </a:solidFill>
                    <a:latin typeface="Cambria" panose="02040503050406030204" pitchFamily="18" charset="0"/>
                  </a:rPr>
                </a:br>
                <a:r>
                  <a:rPr lang="pt-BR" sz="1400" b="1" dirty="0">
                    <a:solidFill>
                      <a:srgbClr val="000000"/>
                    </a:solidFill>
                    <a:latin typeface="Cambria" panose="02040503050406030204" pitchFamily="18" charset="0"/>
                  </a:rPr>
                  <a:t>– </a:t>
                </a:r>
                <a:r>
                  <a:rPr lang="pt-BR" sz="1400" dirty="0">
                    <a:solidFill>
                      <a:srgbClr val="000000"/>
                    </a:solidFill>
                    <a:latin typeface="Cambria" panose="02040503050406030204" pitchFamily="18" charset="0"/>
                  </a:rPr>
                  <a:t>Geralmente testado apenas para falha funcional.</a:t>
                </a:r>
                <a:br>
                  <a:rPr lang="pt-BR" sz="1400" dirty="0">
                    <a:solidFill>
                      <a:srgbClr val="000000"/>
                    </a:solidFill>
                    <a:latin typeface="Cambria" panose="02040503050406030204" pitchFamily="18" charset="0"/>
                  </a:rPr>
                </a:br>
                <a:r>
                  <a:rPr lang="pt-BR" sz="1400" b="1" dirty="0">
                    <a:solidFill>
                      <a:srgbClr val="000000"/>
                    </a:solidFill>
                    <a:latin typeface="Cambria" panose="02040503050406030204" pitchFamily="18" charset="0"/>
                  </a:rPr>
                  <a:t>– </a:t>
                </a:r>
                <a:r>
                  <a:rPr lang="pt-BR" sz="1400" dirty="0">
                    <a:solidFill>
                      <a:srgbClr val="000000"/>
                    </a:solidFill>
                    <a:latin typeface="Cambria" panose="02040503050406030204" pitchFamily="18" charset="0"/>
                  </a:rPr>
                  <a:t>Avaliação e risco do cliente.</a:t>
                </a:r>
                <a:endParaRPr lang="pt-BR" sz="1400" dirty="0">
                  <a:latin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17" name="Retângulo 16">
                <a:extLst>
                  <a:ext uri="{FF2B5EF4-FFF2-40B4-BE49-F238E27FC236}">
                    <a16:creationId xmlns:a16="http://schemas.microsoft.com/office/drawing/2014/main" id="{D0B7D9C5-BCEB-4CA2-AAE1-00EDF721D3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9661" y="1609430"/>
                <a:ext cx="3758168" cy="2893100"/>
              </a:xfrm>
              <a:prstGeom prst="rect">
                <a:avLst/>
              </a:prstGeom>
              <a:blipFill>
                <a:blip r:embed="rId6"/>
                <a:stretch>
                  <a:fillRect l="-161" t="-208"/>
                </a:stretch>
              </a:blipFill>
              <a:ln w="28575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Subtítulo 2">
            <a:extLst>
              <a:ext uri="{FF2B5EF4-FFF2-40B4-BE49-F238E27FC236}">
                <a16:creationId xmlns:a16="http://schemas.microsoft.com/office/drawing/2014/main" id="{BB03CC17-88EE-4E02-915A-B9109D7473EC}"/>
              </a:ext>
            </a:extLst>
          </p:cNvPr>
          <p:cNvSpPr txBox="1">
            <a:spLocks/>
          </p:cNvSpPr>
          <p:nvPr/>
        </p:nvSpPr>
        <p:spPr>
          <a:xfrm>
            <a:off x="337312" y="115192"/>
            <a:ext cx="4028625" cy="37144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b="1" dirty="0">
                <a:solidFill>
                  <a:schemeClr val="bg1"/>
                </a:solidFill>
                <a:latin typeface="Nexa Bold" panose="02000000000000000000" pitchFamily="50" charset="0"/>
              </a:rPr>
              <a:t>2.Referencial Bibliográfico</a:t>
            </a:r>
          </a:p>
        </p:txBody>
      </p:sp>
    </p:spTree>
    <p:extLst>
      <p:ext uri="{BB962C8B-B14F-4D97-AF65-F5344CB8AC3E}">
        <p14:creationId xmlns:p14="http://schemas.microsoft.com/office/powerpoint/2010/main" val="24500508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959718B3-A99D-48E9-A6AB-B47C19E77AEB}"/>
              </a:ext>
            </a:extLst>
          </p:cNvPr>
          <p:cNvSpPr/>
          <p:nvPr/>
        </p:nvSpPr>
        <p:spPr>
          <a:xfrm>
            <a:off x="0" y="502276"/>
            <a:ext cx="12192000" cy="5853448"/>
          </a:xfrm>
          <a:prstGeom prst="rect">
            <a:avLst/>
          </a:prstGeom>
          <a:solidFill>
            <a:srgbClr val="339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3BDFC232-4317-4EE5-92DF-3D6B254E8D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4403" y="5430682"/>
            <a:ext cx="660911" cy="661406"/>
          </a:xfrm>
          <a:prstGeom prst="rect">
            <a:avLst/>
          </a:prstGeom>
        </p:spPr>
      </p:pic>
      <p:sp>
        <p:nvSpPr>
          <p:cNvPr id="3" name="Subtítulo 2">
            <a:extLst>
              <a:ext uri="{FF2B5EF4-FFF2-40B4-BE49-F238E27FC236}">
                <a16:creationId xmlns:a16="http://schemas.microsoft.com/office/drawing/2014/main" id="{481B7F9D-B734-43B0-A7BC-56EB56BB93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4372" y="3122384"/>
            <a:ext cx="11400971" cy="613233"/>
          </a:xfrm>
        </p:spPr>
        <p:txBody>
          <a:bodyPr>
            <a:noAutofit/>
          </a:bodyPr>
          <a:lstStyle/>
          <a:p>
            <a:r>
              <a:rPr lang="pt-BR" sz="6600" b="1" dirty="0">
                <a:solidFill>
                  <a:schemeClr val="bg1"/>
                </a:solidFill>
                <a:latin typeface="Nexa Bold" panose="02000000000000000000" pitchFamily="50" charset="0"/>
              </a:rPr>
              <a:t>Hardware do OBC</a:t>
            </a:r>
            <a:endParaRPr lang="pt-BR" sz="6600" dirty="0">
              <a:solidFill>
                <a:schemeClr val="bg1"/>
              </a:solidFill>
              <a:latin typeface="Nexa Bold" panose="020000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77210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481B7F9D-B734-43B0-A7BC-56EB56BB93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0629" y="794111"/>
            <a:ext cx="11930742" cy="2039241"/>
          </a:xfrm>
        </p:spPr>
        <p:txBody>
          <a:bodyPr>
            <a:normAutofit/>
          </a:bodyPr>
          <a:lstStyle/>
          <a:p>
            <a:pPr algn="l">
              <a:defRPr/>
            </a:pPr>
            <a:r>
              <a:rPr lang="pt-BR" sz="2200" b="1" dirty="0">
                <a:latin typeface="Cambria" panose="02040503050406030204" pitchFamily="18" charset="0"/>
              </a:rPr>
              <a:t>Requisitos e Funcionalidades</a:t>
            </a:r>
          </a:p>
          <a:p>
            <a:pPr marL="342900" indent="-342900" algn="l">
              <a:buFont typeface="Arial" panose="020B0604020202020204" pitchFamily="34" charset="0"/>
              <a:buChar char="•"/>
              <a:defRPr/>
            </a:pPr>
            <a:r>
              <a:rPr lang="pt-BR" dirty="0">
                <a:latin typeface="Cambria" panose="02040503050406030204" pitchFamily="18" charset="0"/>
              </a:rPr>
              <a:t>Poucos requisitos foram delimitados, pois o projeto da missão CubeSat ainda está em fase de discussão;</a:t>
            </a:r>
          </a:p>
          <a:p>
            <a:pPr marL="342900" indent="-342900" algn="l">
              <a:buFont typeface="Arial" panose="020B0604020202020204" pitchFamily="34" charset="0"/>
              <a:buChar char="•"/>
              <a:defRPr/>
            </a:pPr>
            <a:r>
              <a:rPr lang="pt-BR" dirty="0">
                <a:latin typeface="Cambria" panose="02040503050406030204" pitchFamily="18" charset="0"/>
              </a:rPr>
              <a:t>A abordagem utilizada para contornar essa situação foi adicionando requisitos das missões QB50 e Aato-1;</a:t>
            </a:r>
          </a:p>
          <a:p>
            <a:pPr marL="342900" indent="-342900" algn="l">
              <a:buFont typeface="Arial" panose="020B0604020202020204" pitchFamily="34" charset="0"/>
              <a:buChar char="•"/>
              <a:defRPr/>
            </a:pPr>
            <a:endParaRPr lang="pt-BR" sz="2200" dirty="0">
              <a:latin typeface="Cambria" panose="02040503050406030204" pitchFamily="18" charset="0"/>
            </a:endParaRPr>
          </a:p>
          <a:p>
            <a:pPr algn="l">
              <a:defRPr/>
            </a:pPr>
            <a:endParaRPr lang="pt-BR" sz="2200" dirty="0">
              <a:latin typeface="Cambria" panose="02040503050406030204" pitchFamily="18" charset="0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0C42F29B-DADF-4891-A2DF-ABB0C2D64D21}"/>
              </a:ext>
            </a:extLst>
          </p:cNvPr>
          <p:cNvSpPr/>
          <p:nvPr/>
        </p:nvSpPr>
        <p:spPr>
          <a:xfrm>
            <a:off x="0" y="1"/>
            <a:ext cx="12192000" cy="601822"/>
          </a:xfrm>
          <a:prstGeom prst="rect">
            <a:avLst/>
          </a:prstGeom>
          <a:solidFill>
            <a:srgbClr val="339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7A941B97-4A5A-4DFA-9539-1E669383857A}"/>
              </a:ext>
            </a:extLst>
          </p:cNvPr>
          <p:cNvSpPr/>
          <p:nvPr/>
        </p:nvSpPr>
        <p:spPr>
          <a:xfrm>
            <a:off x="337313" y="6571456"/>
            <a:ext cx="10548000" cy="45719"/>
          </a:xfrm>
          <a:prstGeom prst="rect">
            <a:avLst/>
          </a:prstGeom>
          <a:solidFill>
            <a:srgbClr val="339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Subtítulo 2">
            <a:extLst>
              <a:ext uri="{FF2B5EF4-FFF2-40B4-BE49-F238E27FC236}">
                <a16:creationId xmlns:a16="http://schemas.microsoft.com/office/drawing/2014/main" id="{5863D848-9441-4787-9722-0C996EC2B987}"/>
              </a:ext>
            </a:extLst>
          </p:cNvPr>
          <p:cNvSpPr txBox="1">
            <a:spLocks/>
          </p:cNvSpPr>
          <p:nvPr/>
        </p:nvSpPr>
        <p:spPr>
          <a:xfrm>
            <a:off x="337312" y="115192"/>
            <a:ext cx="3822563" cy="3714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sz="2200" b="1" dirty="0">
                <a:solidFill>
                  <a:schemeClr val="bg1"/>
                </a:solidFill>
                <a:latin typeface="Nexa Bold" panose="02000000000000000000" pitchFamily="50" charset="0"/>
              </a:rPr>
              <a:t>3.Hardware do OBC</a:t>
            </a:r>
            <a:endParaRPr lang="pt-BR" sz="2200" dirty="0">
              <a:solidFill>
                <a:schemeClr val="bg1"/>
              </a:solidFill>
              <a:latin typeface="Nexa Bold" panose="02000000000000000000" pitchFamily="50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3BDFC232-4317-4EE5-92DF-3D6B254E8D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3252" y="28419"/>
            <a:ext cx="544577" cy="54498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44A89488-4619-4CD8-B673-D16A05C316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5823" y="6342965"/>
            <a:ext cx="945548" cy="456833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D8002ED1-79E4-4DBC-AC67-40FCEFB94A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0397" y="3205702"/>
            <a:ext cx="7621831" cy="2858187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BBC75F10-284A-4B53-9A3B-D4F643A2AFC2}"/>
              </a:ext>
            </a:extLst>
          </p:cNvPr>
          <p:cNvSpPr/>
          <p:nvPr/>
        </p:nvSpPr>
        <p:spPr>
          <a:xfrm>
            <a:off x="4023185" y="6097685"/>
            <a:ext cx="317625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600" dirty="0">
                <a:latin typeface="Cambria" panose="02040503050406030204" pitchFamily="18" charset="0"/>
              </a:rPr>
              <a:t>Tabela 1 -Requisitos do Hardware.</a:t>
            </a:r>
          </a:p>
        </p:txBody>
      </p:sp>
    </p:spTree>
    <p:extLst>
      <p:ext uri="{BB962C8B-B14F-4D97-AF65-F5344CB8AC3E}">
        <p14:creationId xmlns:p14="http://schemas.microsoft.com/office/powerpoint/2010/main" val="33316867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481B7F9D-B734-43B0-A7BC-56EB56BB93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0629" y="794111"/>
            <a:ext cx="11930742" cy="5269778"/>
          </a:xfrm>
        </p:spPr>
        <p:txBody>
          <a:bodyPr>
            <a:normAutofit/>
          </a:bodyPr>
          <a:lstStyle/>
          <a:p>
            <a:pPr algn="l">
              <a:defRPr/>
            </a:pPr>
            <a:r>
              <a:rPr lang="pt-BR" sz="2200" b="1" dirty="0">
                <a:latin typeface="Cambria" panose="02040503050406030204" pitchFamily="18" charset="0"/>
              </a:rPr>
              <a:t>Escolha do Microcontrolador</a:t>
            </a:r>
          </a:p>
          <a:p>
            <a:pPr algn="l">
              <a:defRPr/>
            </a:pPr>
            <a:endParaRPr lang="pt-BR" sz="2200" dirty="0">
              <a:latin typeface="Cambria" panose="02040503050406030204" pitchFamily="18" charset="0"/>
            </a:endParaRPr>
          </a:p>
          <a:p>
            <a:pPr algn="l">
              <a:defRPr/>
            </a:pPr>
            <a:endParaRPr lang="pt-BR" sz="2200" dirty="0">
              <a:latin typeface="Cambria" panose="02040503050406030204" pitchFamily="18" charset="0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0C42F29B-DADF-4891-A2DF-ABB0C2D64D21}"/>
              </a:ext>
            </a:extLst>
          </p:cNvPr>
          <p:cNvSpPr/>
          <p:nvPr/>
        </p:nvSpPr>
        <p:spPr>
          <a:xfrm>
            <a:off x="0" y="1"/>
            <a:ext cx="12192000" cy="601822"/>
          </a:xfrm>
          <a:prstGeom prst="rect">
            <a:avLst/>
          </a:prstGeom>
          <a:solidFill>
            <a:srgbClr val="339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7A941B97-4A5A-4DFA-9539-1E669383857A}"/>
              </a:ext>
            </a:extLst>
          </p:cNvPr>
          <p:cNvSpPr/>
          <p:nvPr/>
        </p:nvSpPr>
        <p:spPr>
          <a:xfrm>
            <a:off x="337313" y="6571456"/>
            <a:ext cx="10548000" cy="45719"/>
          </a:xfrm>
          <a:prstGeom prst="rect">
            <a:avLst/>
          </a:prstGeom>
          <a:solidFill>
            <a:srgbClr val="339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3BDFC232-4317-4EE5-92DF-3D6B254E8D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3252" y="28419"/>
            <a:ext cx="544577" cy="54498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44A89488-4619-4CD8-B673-D16A05C316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5823" y="6342965"/>
            <a:ext cx="945548" cy="456833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FEC3999A-92A9-472F-A218-F5492F954A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9893" y="1328007"/>
            <a:ext cx="9302839" cy="2318059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CF57C03C-EC37-4E80-8C70-CEEC8EB17B02}"/>
              </a:ext>
            </a:extLst>
          </p:cNvPr>
          <p:cNvSpPr/>
          <p:nvPr/>
        </p:nvSpPr>
        <p:spPr>
          <a:xfrm>
            <a:off x="3781965" y="3646066"/>
            <a:ext cx="436427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600" dirty="0">
                <a:latin typeface="Cambria" panose="02040503050406030204" pitchFamily="18" charset="0"/>
              </a:rPr>
              <a:t>Tabela 2 - Pontuação de cada microcontrolador. 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A84A18C3-678D-4874-B7CB-ED1B1F83B0DF}"/>
              </a:ext>
            </a:extLst>
          </p:cNvPr>
          <p:cNvSpPr/>
          <p:nvPr/>
        </p:nvSpPr>
        <p:spPr>
          <a:xfrm>
            <a:off x="337313" y="4213273"/>
            <a:ext cx="11253577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dirty="0">
                <a:latin typeface="Cambria" panose="02040503050406030204" pitchFamily="18" charset="0"/>
              </a:rPr>
              <a:t>O microcontrolador da Texas </a:t>
            </a:r>
            <a:r>
              <a:rPr lang="pt-BR" dirty="0" err="1">
                <a:latin typeface="Cambria" panose="02040503050406030204" pitchFamily="18" charset="0"/>
              </a:rPr>
              <a:t>Instruments</a:t>
            </a:r>
            <a:r>
              <a:rPr lang="pt-BR" dirty="0">
                <a:latin typeface="Cambria" panose="02040503050406030204" pitchFamily="18" charset="0"/>
              </a:rPr>
              <a:t> possui 32 </a:t>
            </a:r>
            <a:r>
              <a:rPr lang="pt-BR" dirty="0" err="1">
                <a:latin typeface="Cambria" panose="02040503050406030204" pitchFamily="18" charset="0"/>
              </a:rPr>
              <a:t>GPIOs</a:t>
            </a:r>
            <a:r>
              <a:rPr lang="pt-BR" dirty="0">
                <a:latin typeface="Cambria" panose="02040503050406030204" pitchFamily="18" charset="0"/>
              </a:rPr>
              <a:t> e 4 ADC a mais que o microcontrolador da Microchip;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dirty="0">
              <a:latin typeface="Cambria" panose="020405030504060302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dirty="0">
                <a:latin typeface="Cambria" panose="02040503050406030204" pitchFamily="18" charset="0"/>
              </a:rPr>
              <a:t>De acordo com ARM </a:t>
            </a:r>
            <a:r>
              <a:rPr lang="pt-BR" dirty="0" err="1">
                <a:latin typeface="Cambria" panose="02040503050406030204" pitchFamily="18" charset="0"/>
              </a:rPr>
              <a:t>Microcontrollers</a:t>
            </a:r>
            <a:r>
              <a:rPr lang="pt-BR" dirty="0">
                <a:latin typeface="Cambria" panose="02040503050406030204" pitchFamily="18" charset="0"/>
              </a:rPr>
              <a:t>, o MSP432P4111 (M4F) possui uma performance superior ao ATSAMD21J18 (M0+), aproximadamente 37%;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dirty="0">
              <a:latin typeface="Cambria" panose="020405030504060302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dirty="0">
                <a:latin typeface="Cambria" panose="02040503050406030204" pitchFamily="18" charset="0"/>
              </a:rPr>
              <a:t>Outro item que não foi colocado na tabela de comparação é a memória SRAM. O MSP432P4111 conta com 64 KB de SRAM contra 32 KB do ATSAMD21J18.</a:t>
            </a:r>
          </a:p>
        </p:txBody>
      </p:sp>
      <p:sp>
        <p:nvSpPr>
          <p:cNvPr id="13" name="Subtítulo 2">
            <a:extLst>
              <a:ext uri="{FF2B5EF4-FFF2-40B4-BE49-F238E27FC236}">
                <a16:creationId xmlns:a16="http://schemas.microsoft.com/office/drawing/2014/main" id="{AB646E65-54F4-4471-BDD8-CF4DD77DAA22}"/>
              </a:ext>
            </a:extLst>
          </p:cNvPr>
          <p:cNvSpPr txBox="1">
            <a:spLocks/>
          </p:cNvSpPr>
          <p:nvPr/>
        </p:nvSpPr>
        <p:spPr>
          <a:xfrm>
            <a:off x="337312" y="115192"/>
            <a:ext cx="3822563" cy="3714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sz="2200" b="1" dirty="0">
                <a:solidFill>
                  <a:schemeClr val="bg1"/>
                </a:solidFill>
                <a:latin typeface="Nexa Bold" panose="02000000000000000000" pitchFamily="50" charset="0"/>
              </a:rPr>
              <a:t>3.Hardware do OBC</a:t>
            </a:r>
            <a:endParaRPr lang="pt-BR" sz="2200" dirty="0">
              <a:solidFill>
                <a:schemeClr val="bg1"/>
              </a:solidFill>
              <a:latin typeface="Nexa Bold" panose="020000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16385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481B7F9D-B734-43B0-A7BC-56EB56BB93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0629" y="794111"/>
            <a:ext cx="11930742" cy="5269778"/>
          </a:xfrm>
        </p:spPr>
        <p:txBody>
          <a:bodyPr>
            <a:normAutofit/>
          </a:bodyPr>
          <a:lstStyle/>
          <a:p>
            <a:pPr algn="l">
              <a:defRPr/>
            </a:pPr>
            <a:r>
              <a:rPr lang="pt-BR" sz="2200" b="1" dirty="0">
                <a:latin typeface="Cambria" panose="02040503050406030204" pitchFamily="18" charset="0"/>
              </a:rPr>
              <a:t>MSP432P4111</a:t>
            </a:r>
          </a:p>
          <a:p>
            <a:pPr algn="l">
              <a:defRPr/>
            </a:pPr>
            <a:r>
              <a:rPr lang="pt-BR" sz="2000" dirty="0">
                <a:latin typeface="Cambria" panose="02040503050406030204" pitchFamily="18" charset="0"/>
              </a:rPr>
              <a:t>Principais Características:</a:t>
            </a:r>
            <a:endParaRPr lang="pt-BR" sz="2200" dirty="0">
              <a:latin typeface="Cambria" panose="02040503050406030204" pitchFamily="18" charset="0"/>
            </a:endParaRPr>
          </a:p>
          <a:p>
            <a:pPr algn="l">
              <a:defRPr/>
            </a:pPr>
            <a:endParaRPr lang="pt-BR" sz="2200" dirty="0">
              <a:latin typeface="Cambria" panose="02040503050406030204" pitchFamily="18" charset="0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0C42F29B-DADF-4891-A2DF-ABB0C2D64D21}"/>
              </a:ext>
            </a:extLst>
          </p:cNvPr>
          <p:cNvSpPr/>
          <p:nvPr/>
        </p:nvSpPr>
        <p:spPr>
          <a:xfrm>
            <a:off x="0" y="1"/>
            <a:ext cx="12192000" cy="601822"/>
          </a:xfrm>
          <a:prstGeom prst="rect">
            <a:avLst/>
          </a:prstGeom>
          <a:solidFill>
            <a:srgbClr val="339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7A941B97-4A5A-4DFA-9539-1E669383857A}"/>
              </a:ext>
            </a:extLst>
          </p:cNvPr>
          <p:cNvSpPr/>
          <p:nvPr/>
        </p:nvSpPr>
        <p:spPr>
          <a:xfrm>
            <a:off x="337313" y="6571456"/>
            <a:ext cx="10548000" cy="45719"/>
          </a:xfrm>
          <a:prstGeom prst="rect">
            <a:avLst/>
          </a:prstGeom>
          <a:solidFill>
            <a:srgbClr val="339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3BDFC232-4317-4EE5-92DF-3D6B254E8D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3252" y="28419"/>
            <a:ext cx="544577" cy="54498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44A89488-4619-4CD8-B673-D16A05C316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5823" y="6342965"/>
            <a:ext cx="945548" cy="456833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C99451C6-0A89-44DC-9DD3-E8421C81DE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0172" y="1722016"/>
            <a:ext cx="6448425" cy="3848100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DB49FCE7-9C68-4139-B5AF-1241957804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465" y="1917177"/>
            <a:ext cx="3905250" cy="4286250"/>
          </a:xfrm>
          <a:prstGeom prst="rect">
            <a:avLst/>
          </a:prstGeom>
        </p:spPr>
      </p:pic>
      <p:sp>
        <p:nvSpPr>
          <p:cNvPr id="12" name="Retângulo 11">
            <a:extLst>
              <a:ext uri="{FF2B5EF4-FFF2-40B4-BE49-F238E27FC236}">
                <a16:creationId xmlns:a16="http://schemas.microsoft.com/office/drawing/2014/main" id="{C4500135-DF8D-4C87-92B9-C8476B541F96}"/>
              </a:ext>
            </a:extLst>
          </p:cNvPr>
          <p:cNvSpPr/>
          <p:nvPr/>
        </p:nvSpPr>
        <p:spPr>
          <a:xfrm>
            <a:off x="5316384" y="1287884"/>
            <a:ext cx="6096000" cy="483209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pt-BR" sz="1400" dirty="0">
                <a:solidFill>
                  <a:srgbClr val="000000"/>
                </a:solidFill>
                <a:latin typeface="Cambria" panose="02040503050406030204" pitchFamily="18" charset="0"/>
              </a:rPr>
              <a:t>Fonte: (Texas </a:t>
            </a:r>
            <a:r>
              <a:rPr lang="pt-BR" sz="1400" dirty="0" err="1">
                <a:solidFill>
                  <a:srgbClr val="000000"/>
                </a:solidFill>
                <a:latin typeface="Cambria" panose="02040503050406030204" pitchFamily="18" charset="0"/>
              </a:rPr>
              <a:t>Instruments</a:t>
            </a:r>
            <a:r>
              <a:rPr lang="pt-BR" sz="1400" dirty="0">
                <a:solidFill>
                  <a:srgbClr val="000000"/>
                </a:solidFill>
                <a:latin typeface="Cambria" panose="02040503050406030204" pitchFamily="18" charset="0"/>
              </a:rPr>
              <a:t>, 2018, pág.3).</a:t>
            </a:r>
          </a:p>
          <a:p>
            <a:pPr algn="ctr"/>
            <a:endParaRPr lang="pt-BR" sz="140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algn="ctr"/>
            <a:endParaRPr lang="pt-BR" sz="140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algn="ctr"/>
            <a:endParaRPr lang="pt-BR" sz="140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algn="ctr"/>
            <a:endParaRPr lang="pt-BR" sz="140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algn="ctr"/>
            <a:endParaRPr lang="pt-BR" sz="140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algn="ctr"/>
            <a:endParaRPr lang="pt-BR" sz="140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algn="ctr"/>
            <a:endParaRPr lang="pt-BR" sz="140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algn="ctr"/>
            <a:endParaRPr lang="pt-BR" sz="140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algn="ctr"/>
            <a:endParaRPr lang="pt-BR" sz="140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algn="ctr"/>
            <a:endParaRPr lang="pt-BR" sz="140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algn="ctr"/>
            <a:endParaRPr lang="pt-BR" sz="140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algn="ctr"/>
            <a:endParaRPr lang="pt-BR" sz="140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algn="ctr"/>
            <a:endParaRPr lang="pt-BR" sz="140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algn="ctr"/>
            <a:endParaRPr lang="pt-BR" sz="140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algn="ctr"/>
            <a:endParaRPr lang="pt-BR" sz="140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algn="ctr"/>
            <a:endParaRPr lang="pt-BR" sz="140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algn="ctr"/>
            <a:endParaRPr lang="pt-BR" sz="140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algn="ctr"/>
            <a:endParaRPr lang="pt-BR" sz="140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algn="ctr"/>
            <a:br>
              <a:rPr lang="pt-BR" sz="1400" dirty="0">
                <a:solidFill>
                  <a:srgbClr val="000000"/>
                </a:solidFill>
                <a:latin typeface="Cambria" panose="02040503050406030204" pitchFamily="18" charset="0"/>
              </a:rPr>
            </a:br>
            <a:r>
              <a:rPr lang="pt-BR" sz="1400" dirty="0">
                <a:solidFill>
                  <a:srgbClr val="000000"/>
                </a:solidFill>
                <a:latin typeface="Cambria" panose="02040503050406030204" pitchFamily="18" charset="0"/>
              </a:rPr>
              <a:t>Figura 8 – Arquitetura do microcontrolador MSP432P4111.</a:t>
            </a:r>
            <a:br>
              <a:rPr lang="pt-BR" sz="1400" dirty="0">
                <a:solidFill>
                  <a:srgbClr val="000000"/>
                </a:solidFill>
                <a:latin typeface="Cambria" panose="02040503050406030204" pitchFamily="18" charset="0"/>
              </a:rPr>
            </a:br>
            <a:endParaRPr lang="pt-BR" sz="1400" dirty="0">
              <a:latin typeface="Cambria" panose="02040503050406030204" pitchFamily="18" charset="0"/>
            </a:endParaRP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703D05FC-D331-4398-8679-C4EA7F5E2346}"/>
              </a:ext>
            </a:extLst>
          </p:cNvPr>
          <p:cNvSpPr/>
          <p:nvPr/>
        </p:nvSpPr>
        <p:spPr>
          <a:xfrm>
            <a:off x="-536203" y="1785083"/>
            <a:ext cx="6096000" cy="483209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endParaRPr lang="pt-BR" sz="140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algn="ctr"/>
            <a:endParaRPr lang="pt-BR" sz="140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algn="ctr"/>
            <a:endParaRPr lang="pt-BR" sz="140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algn="ctr"/>
            <a:endParaRPr lang="pt-BR" sz="140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algn="ctr"/>
            <a:endParaRPr lang="pt-BR" sz="140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algn="ctr"/>
            <a:endParaRPr lang="pt-BR" sz="140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algn="ctr"/>
            <a:endParaRPr lang="pt-BR" sz="140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algn="ctr"/>
            <a:endParaRPr lang="pt-BR" sz="140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algn="ctr"/>
            <a:endParaRPr lang="pt-BR" sz="140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algn="ctr"/>
            <a:endParaRPr lang="pt-BR" sz="140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algn="ctr"/>
            <a:endParaRPr lang="pt-BR" sz="140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algn="ctr"/>
            <a:endParaRPr lang="pt-BR" sz="140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algn="ctr"/>
            <a:endParaRPr lang="pt-BR" sz="140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algn="ctr"/>
            <a:endParaRPr lang="pt-BR" sz="140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algn="ctr"/>
            <a:endParaRPr lang="pt-BR" sz="140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algn="ctr"/>
            <a:endParaRPr lang="pt-BR" sz="140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algn="ctr"/>
            <a:endParaRPr lang="pt-BR" sz="140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algn="ctr"/>
            <a:endParaRPr lang="pt-BR" sz="140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algn="ctr"/>
            <a:endParaRPr lang="pt-BR" sz="140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algn="ctr"/>
            <a:br>
              <a:rPr lang="pt-BR" sz="1400" dirty="0">
                <a:solidFill>
                  <a:srgbClr val="000000"/>
                </a:solidFill>
                <a:latin typeface="Cambria" panose="02040503050406030204" pitchFamily="18" charset="0"/>
              </a:rPr>
            </a:br>
            <a:r>
              <a:rPr lang="pt-BR" sz="1400" dirty="0">
                <a:solidFill>
                  <a:srgbClr val="000000"/>
                </a:solidFill>
                <a:latin typeface="Cambria" panose="02040503050406030204" pitchFamily="18" charset="0"/>
              </a:rPr>
              <a:t>Tabela 3 – Características do MSP432P4111.</a:t>
            </a:r>
            <a:br>
              <a:rPr lang="pt-BR" sz="1400" dirty="0">
                <a:solidFill>
                  <a:srgbClr val="000000"/>
                </a:solidFill>
                <a:latin typeface="Cambria" panose="02040503050406030204" pitchFamily="18" charset="0"/>
              </a:rPr>
            </a:br>
            <a:endParaRPr lang="pt-BR" sz="1400" dirty="0">
              <a:latin typeface="Cambria" panose="02040503050406030204" pitchFamily="18" charset="0"/>
            </a:endParaRPr>
          </a:p>
        </p:txBody>
      </p:sp>
      <p:sp>
        <p:nvSpPr>
          <p:cNvPr id="18" name="Subtítulo 2">
            <a:extLst>
              <a:ext uri="{FF2B5EF4-FFF2-40B4-BE49-F238E27FC236}">
                <a16:creationId xmlns:a16="http://schemas.microsoft.com/office/drawing/2014/main" id="{9798538D-37D2-4978-A41C-745D15AA7E22}"/>
              </a:ext>
            </a:extLst>
          </p:cNvPr>
          <p:cNvSpPr txBox="1">
            <a:spLocks/>
          </p:cNvSpPr>
          <p:nvPr/>
        </p:nvSpPr>
        <p:spPr>
          <a:xfrm>
            <a:off x="337312" y="115192"/>
            <a:ext cx="3822563" cy="3714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sz="2200" b="1" dirty="0">
                <a:solidFill>
                  <a:schemeClr val="bg1"/>
                </a:solidFill>
                <a:latin typeface="Nexa Bold" panose="02000000000000000000" pitchFamily="50" charset="0"/>
              </a:rPr>
              <a:t>3.Hardware do OBC</a:t>
            </a:r>
            <a:endParaRPr lang="pt-BR" sz="2200" dirty="0">
              <a:solidFill>
                <a:schemeClr val="bg1"/>
              </a:solidFill>
              <a:latin typeface="Nexa Bold" panose="020000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4476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481B7F9D-B734-43B0-A7BC-56EB56BB93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0629" y="716837"/>
            <a:ext cx="11930742" cy="1730148"/>
          </a:xfrm>
        </p:spPr>
        <p:txBody>
          <a:bodyPr>
            <a:normAutofit/>
          </a:bodyPr>
          <a:lstStyle/>
          <a:p>
            <a:pPr algn="l">
              <a:defRPr/>
            </a:pPr>
            <a:r>
              <a:rPr lang="pt-BR" sz="2200" b="1" dirty="0">
                <a:latin typeface="Cambria" panose="02040503050406030204" pitchFamily="18" charset="0"/>
              </a:rPr>
              <a:t>Unidade de Armazenamento</a:t>
            </a:r>
          </a:p>
          <a:p>
            <a:pPr marL="342900" indent="-342900" algn="l"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mbria" panose="02040503050406030204" pitchFamily="18" charset="0"/>
              </a:rPr>
              <a:t>Estimativa de 176MB/dia de dados provenientes de Imagem e Telemetria;</a:t>
            </a:r>
          </a:p>
          <a:p>
            <a:pPr marL="342900" indent="-342900" algn="l"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mbria" panose="02040503050406030204" pitchFamily="18" charset="0"/>
              </a:rPr>
              <a:t>Estimativa de 512KB para armazenamento do software embarcado;</a:t>
            </a:r>
          </a:p>
          <a:p>
            <a:pPr algn="l">
              <a:defRPr/>
            </a:pPr>
            <a:endParaRPr lang="pt-BR" sz="2200" dirty="0">
              <a:latin typeface="Cambria" panose="02040503050406030204" pitchFamily="18" charset="0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0C42F29B-DADF-4891-A2DF-ABB0C2D64D21}"/>
              </a:ext>
            </a:extLst>
          </p:cNvPr>
          <p:cNvSpPr/>
          <p:nvPr/>
        </p:nvSpPr>
        <p:spPr>
          <a:xfrm>
            <a:off x="0" y="1"/>
            <a:ext cx="12192000" cy="601822"/>
          </a:xfrm>
          <a:prstGeom prst="rect">
            <a:avLst/>
          </a:prstGeom>
          <a:solidFill>
            <a:srgbClr val="339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7A941B97-4A5A-4DFA-9539-1E669383857A}"/>
              </a:ext>
            </a:extLst>
          </p:cNvPr>
          <p:cNvSpPr/>
          <p:nvPr/>
        </p:nvSpPr>
        <p:spPr>
          <a:xfrm>
            <a:off x="337313" y="6571456"/>
            <a:ext cx="10548000" cy="45719"/>
          </a:xfrm>
          <a:prstGeom prst="rect">
            <a:avLst/>
          </a:prstGeom>
          <a:solidFill>
            <a:srgbClr val="339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3BDFC232-4317-4EE5-92DF-3D6B254E8D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3252" y="28419"/>
            <a:ext cx="544577" cy="54498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44A89488-4619-4CD8-B673-D16A05C316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5823" y="6342965"/>
            <a:ext cx="945548" cy="456833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0286C0E2-578F-4712-B37A-F3E431178A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629" y="2222326"/>
            <a:ext cx="7667620" cy="3953616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D8AE79BF-F8AC-4585-A9C1-1E8E15B3BE31}"/>
              </a:ext>
            </a:extLst>
          </p:cNvPr>
          <p:cNvSpPr/>
          <p:nvPr/>
        </p:nvSpPr>
        <p:spPr>
          <a:xfrm>
            <a:off x="918340" y="1910716"/>
            <a:ext cx="6096000" cy="483209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pt-BR" sz="1400" dirty="0">
                <a:latin typeface="Cambria" panose="02040503050406030204" pitchFamily="18" charset="0"/>
              </a:rPr>
              <a:t>Fonte: (FROST; AGASID, 2015, pág.97). </a:t>
            </a:r>
          </a:p>
          <a:p>
            <a:pPr algn="ctr"/>
            <a:endParaRPr lang="pt-BR" sz="140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algn="ctr"/>
            <a:endParaRPr lang="pt-BR" sz="140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algn="ctr"/>
            <a:endParaRPr lang="pt-BR" sz="140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algn="ctr"/>
            <a:endParaRPr lang="pt-BR" sz="140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algn="ctr"/>
            <a:endParaRPr lang="pt-BR" sz="140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algn="ctr"/>
            <a:endParaRPr lang="pt-BR" sz="140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algn="ctr"/>
            <a:endParaRPr lang="pt-BR" sz="140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algn="ctr"/>
            <a:endParaRPr lang="pt-BR" sz="140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algn="ctr"/>
            <a:endParaRPr lang="pt-BR" sz="140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algn="ctr"/>
            <a:endParaRPr lang="pt-BR" sz="140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algn="ctr"/>
            <a:endParaRPr lang="pt-BR" sz="140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algn="ctr"/>
            <a:endParaRPr lang="pt-BR" sz="140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algn="ctr"/>
            <a:endParaRPr lang="pt-BR" sz="140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algn="ctr"/>
            <a:endParaRPr lang="pt-BR" sz="140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algn="ctr"/>
            <a:endParaRPr lang="pt-BR" sz="140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algn="ctr"/>
            <a:endParaRPr lang="pt-BR" sz="140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algn="ctr"/>
            <a:endParaRPr lang="pt-BR" sz="140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algn="ctr"/>
            <a:endParaRPr lang="pt-BR" sz="140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algn="ctr"/>
            <a:br>
              <a:rPr lang="pt-BR" sz="1400" dirty="0">
                <a:solidFill>
                  <a:srgbClr val="000000"/>
                </a:solidFill>
                <a:latin typeface="Cambria" panose="02040503050406030204" pitchFamily="18" charset="0"/>
              </a:rPr>
            </a:br>
            <a:r>
              <a:rPr lang="pt-BR" sz="1400" dirty="0">
                <a:solidFill>
                  <a:srgbClr val="000000"/>
                </a:solidFill>
                <a:latin typeface="Cambria" panose="02040503050406030204" pitchFamily="18" charset="0"/>
              </a:rPr>
              <a:t>Tabela 4 – Arquitetura do microcontrolador MSP432P4111.</a:t>
            </a:r>
            <a:br>
              <a:rPr lang="pt-BR" sz="1400" dirty="0">
                <a:solidFill>
                  <a:srgbClr val="000000"/>
                </a:solidFill>
                <a:latin typeface="Cambria" panose="02040503050406030204" pitchFamily="18" charset="0"/>
              </a:rPr>
            </a:br>
            <a:endParaRPr lang="pt-BR" sz="1400" dirty="0">
              <a:latin typeface="Cambria" panose="02040503050406030204" pitchFamily="18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A1FE19F-0B14-44D6-A6B3-24DA7F44F1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75923" y="2561999"/>
            <a:ext cx="4085448" cy="2036716"/>
          </a:xfrm>
          <a:prstGeom prst="rect">
            <a:avLst/>
          </a:prstGeom>
        </p:spPr>
      </p:pic>
      <p:sp>
        <p:nvSpPr>
          <p:cNvPr id="12" name="Retângulo 11">
            <a:extLst>
              <a:ext uri="{FF2B5EF4-FFF2-40B4-BE49-F238E27FC236}">
                <a16:creationId xmlns:a16="http://schemas.microsoft.com/office/drawing/2014/main" id="{A9964E8B-8D39-4662-9EEE-9FFB5FCA900F}"/>
              </a:ext>
            </a:extLst>
          </p:cNvPr>
          <p:cNvSpPr/>
          <p:nvPr/>
        </p:nvSpPr>
        <p:spPr>
          <a:xfrm>
            <a:off x="8336555" y="4598715"/>
            <a:ext cx="336418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200" dirty="0">
                <a:solidFill>
                  <a:srgbClr val="000000"/>
                </a:solidFill>
                <a:latin typeface="Cambria" panose="02040503050406030204" pitchFamily="18" charset="0"/>
              </a:rPr>
              <a:t>Tabela 5 – </a:t>
            </a:r>
            <a:r>
              <a:rPr lang="pt-BR" sz="1200" dirty="0">
                <a:latin typeface="Cambria" panose="02040503050406030204" pitchFamily="18" charset="0"/>
              </a:rPr>
              <a:t>Especificação das memórias da </a:t>
            </a:r>
          </a:p>
          <a:p>
            <a:pPr algn="ctr"/>
            <a:r>
              <a:rPr lang="pt-BR" sz="1200" dirty="0">
                <a:latin typeface="Cambria" panose="02040503050406030204" pitchFamily="18" charset="0"/>
              </a:rPr>
              <a:t>Unidade de Armazenamento.</a:t>
            </a:r>
          </a:p>
        </p:txBody>
      </p:sp>
      <p:sp>
        <p:nvSpPr>
          <p:cNvPr id="14" name="Subtítulo 2">
            <a:extLst>
              <a:ext uri="{FF2B5EF4-FFF2-40B4-BE49-F238E27FC236}">
                <a16:creationId xmlns:a16="http://schemas.microsoft.com/office/drawing/2014/main" id="{CA011801-FD7A-4A7C-ACCA-7D36E7C75305}"/>
              </a:ext>
            </a:extLst>
          </p:cNvPr>
          <p:cNvSpPr txBox="1">
            <a:spLocks/>
          </p:cNvSpPr>
          <p:nvPr/>
        </p:nvSpPr>
        <p:spPr>
          <a:xfrm>
            <a:off x="337312" y="115192"/>
            <a:ext cx="3822563" cy="3714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sz="2200" b="1" dirty="0">
                <a:solidFill>
                  <a:schemeClr val="bg1"/>
                </a:solidFill>
                <a:latin typeface="Nexa Bold" panose="02000000000000000000" pitchFamily="50" charset="0"/>
              </a:rPr>
              <a:t>3.Hardware do OBC</a:t>
            </a:r>
            <a:endParaRPr lang="pt-BR" sz="2200" dirty="0">
              <a:solidFill>
                <a:schemeClr val="bg1"/>
              </a:solidFill>
              <a:latin typeface="Nexa Bold" panose="020000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60322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481B7F9D-B734-43B0-A7BC-56EB56BB93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0629" y="702798"/>
            <a:ext cx="11930742" cy="456833"/>
          </a:xfrm>
        </p:spPr>
        <p:txBody>
          <a:bodyPr>
            <a:normAutofit/>
          </a:bodyPr>
          <a:lstStyle/>
          <a:p>
            <a:pPr algn="l">
              <a:defRPr/>
            </a:pPr>
            <a:r>
              <a:rPr lang="pt-BR" sz="2200" b="1" dirty="0">
                <a:latin typeface="Cambria" panose="02040503050406030204" pitchFamily="18" charset="0"/>
              </a:rPr>
              <a:t>Periféricos</a:t>
            </a:r>
          </a:p>
          <a:p>
            <a:pPr algn="l">
              <a:defRPr/>
            </a:pPr>
            <a:endParaRPr lang="pt-BR" sz="2200" dirty="0">
              <a:latin typeface="Cambria" panose="02040503050406030204" pitchFamily="18" charset="0"/>
            </a:endParaRPr>
          </a:p>
          <a:p>
            <a:pPr algn="l">
              <a:defRPr/>
            </a:pPr>
            <a:endParaRPr lang="pt-BR" sz="2200" dirty="0">
              <a:latin typeface="Cambria" panose="02040503050406030204" pitchFamily="18" charset="0"/>
            </a:endParaRPr>
          </a:p>
          <a:p>
            <a:pPr algn="l">
              <a:defRPr/>
            </a:pPr>
            <a:endParaRPr lang="pt-BR" sz="2200" dirty="0">
              <a:latin typeface="Cambria" panose="02040503050406030204" pitchFamily="18" charset="0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0C42F29B-DADF-4891-A2DF-ABB0C2D64D21}"/>
              </a:ext>
            </a:extLst>
          </p:cNvPr>
          <p:cNvSpPr/>
          <p:nvPr/>
        </p:nvSpPr>
        <p:spPr>
          <a:xfrm>
            <a:off x="0" y="1"/>
            <a:ext cx="12192000" cy="601822"/>
          </a:xfrm>
          <a:prstGeom prst="rect">
            <a:avLst/>
          </a:prstGeom>
          <a:solidFill>
            <a:srgbClr val="339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3BDFC232-4317-4EE5-92DF-3D6B254E8D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3252" y="28419"/>
            <a:ext cx="544577" cy="54498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44A89488-4619-4CD8-B673-D16A05C316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5823" y="6342965"/>
            <a:ext cx="945548" cy="456833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77FD2758-6020-4E36-B061-DC88403EB4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202" y="1680186"/>
            <a:ext cx="2619995" cy="3019300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9DE803F4-108E-4B9C-8815-E86D4B887F74}"/>
              </a:ext>
            </a:extLst>
          </p:cNvPr>
          <p:cNvSpPr/>
          <p:nvPr/>
        </p:nvSpPr>
        <p:spPr>
          <a:xfrm>
            <a:off x="337313" y="1093179"/>
            <a:ext cx="3599542" cy="56630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pt-BR" b="1" dirty="0">
                <a:latin typeface="Cambria" panose="02040503050406030204" pitchFamily="18" charset="0"/>
              </a:rPr>
              <a:t>Sensor de Corrente</a:t>
            </a: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endParaRPr lang="pt-BR" b="1" dirty="0">
              <a:latin typeface="Cambria" panose="020405030504060302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endParaRPr lang="pt-BR" b="1" dirty="0">
              <a:latin typeface="Cambria" panose="020405030504060302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endParaRPr lang="pt-BR" b="1" dirty="0">
              <a:latin typeface="Cambria" panose="020405030504060302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endParaRPr lang="pt-BR" b="1" dirty="0">
              <a:latin typeface="Cambria" panose="020405030504060302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endParaRPr lang="pt-BR" b="1" dirty="0">
              <a:latin typeface="Cambria" panose="020405030504060302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endParaRPr lang="pt-BR" b="1" dirty="0">
              <a:latin typeface="Cambria" panose="020405030504060302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endParaRPr lang="pt-BR" b="1" dirty="0">
              <a:latin typeface="Cambria" panose="020405030504060302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endParaRPr lang="pt-BR" b="1" dirty="0">
              <a:latin typeface="Cambria" panose="020405030504060302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endParaRPr lang="pt-BR" b="1" dirty="0">
              <a:latin typeface="Cambria" panose="020405030504060302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endParaRPr lang="pt-BR" b="1" dirty="0">
              <a:latin typeface="Cambria" panose="020405030504060302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endParaRPr lang="pt-BR" b="1" dirty="0">
              <a:latin typeface="Cambria" panose="020405030504060302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endParaRPr lang="pt-BR" b="1" dirty="0">
              <a:latin typeface="Cambria" panose="020405030504060302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endParaRPr lang="pt-BR" b="1" dirty="0">
              <a:latin typeface="Cambria" panose="020405030504060302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endParaRPr lang="pt-BR" sz="1000" b="1" dirty="0">
              <a:latin typeface="Cambria" panose="02040503050406030204" pitchFamily="18" charset="0"/>
            </a:endParaRPr>
          </a:p>
          <a:p>
            <a:pPr>
              <a:defRPr/>
            </a:pPr>
            <a:endParaRPr lang="pt-BR" sz="1000" b="1" dirty="0">
              <a:latin typeface="Cambria" panose="020405030504060302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pt-BR" sz="1600" b="1" dirty="0">
                <a:latin typeface="Cambria" panose="02040503050406030204" pitchFamily="18" charset="0"/>
              </a:rPr>
              <a:t>Produto: </a:t>
            </a:r>
            <a:r>
              <a:rPr lang="pt-BR" sz="1600" dirty="0">
                <a:latin typeface="Cambria" panose="02040503050406030204" pitchFamily="18" charset="0"/>
              </a:rPr>
              <a:t>INA193A-EP;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pt-BR" sz="1600" b="1" dirty="0">
                <a:latin typeface="Cambria" panose="02040503050406030204" pitchFamily="18" charset="0"/>
              </a:rPr>
              <a:t>Fabricante: </a:t>
            </a:r>
            <a:r>
              <a:rPr lang="pt-BR" sz="1600" dirty="0">
                <a:latin typeface="Cambria" panose="02040503050406030204" pitchFamily="18" charset="0"/>
              </a:rPr>
              <a:t>Texas </a:t>
            </a:r>
            <a:r>
              <a:rPr lang="pt-BR" sz="1600" dirty="0" err="1">
                <a:latin typeface="Cambria" panose="02040503050406030204" pitchFamily="18" charset="0"/>
              </a:rPr>
              <a:t>Instruments</a:t>
            </a:r>
            <a:r>
              <a:rPr lang="pt-BR" sz="1600" dirty="0">
                <a:latin typeface="Cambria" panose="02040503050406030204" pitchFamily="18" charset="0"/>
              </a:rPr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pt-BR" sz="1600" b="1" dirty="0" err="1">
                <a:latin typeface="Cambria" panose="02040503050406030204" pitchFamily="18" charset="0"/>
              </a:rPr>
              <a:t>Temp</a:t>
            </a:r>
            <a:r>
              <a:rPr lang="pt-BR" sz="1600" b="1" dirty="0">
                <a:latin typeface="Cambria" panose="02040503050406030204" pitchFamily="18" charset="0"/>
              </a:rPr>
              <a:t> Op.:  </a:t>
            </a:r>
            <a:r>
              <a:rPr lang="pt-BR" sz="1600" dirty="0">
                <a:latin typeface="Cambria" panose="02040503050406030204" pitchFamily="18" charset="0"/>
              </a:rPr>
              <a:t>-55∼105°C;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pt-BR" sz="1600" b="1" dirty="0">
                <a:latin typeface="Cambria" panose="02040503050406030204" pitchFamily="18" charset="0"/>
              </a:rPr>
              <a:t>Corrente: </a:t>
            </a:r>
            <a:r>
              <a:rPr lang="pt-BR" sz="1600" dirty="0">
                <a:latin typeface="Cambria" panose="02040503050406030204" pitchFamily="18" charset="0"/>
              </a:rPr>
              <a:t>1.3mA;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pt-BR" sz="1600" b="1" dirty="0">
                <a:latin typeface="Cambria" panose="02040503050406030204" pitchFamily="18" charset="0"/>
              </a:rPr>
              <a:t>Tensão: </a:t>
            </a:r>
            <a:r>
              <a:rPr lang="pt-BR" sz="1600" dirty="0">
                <a:latin typeface="Cambria" panose="02040503050406030204" pitchFamily="18" charset="0"/>
              </a:rPr>
              <a:t>2.7 ∼18V.</a:t>
            </a:r>
            <a:endParaRPr lang="pt-BR" b="1" dirty="0">
              <a:latin typeface="Cambria" panose="02040503050406030204" pitchFamily="18" charset="0"/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2AAA78DC-27EE-4434-A63B-87E845F420E4}"/>
              </a:ext>
            </a:extLst>
          </p:cNvPr>
          <p:cNvSpPr/>
          <p:nvPr/>
        </p:nvSpPr>
        <p:spPr>
          <a:xfrm>
            <a:off x="4348765" y="1039330"/>
            <a:ext cx="3568467" cy="55245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pt-BR" b="1" dirty="0">
                <a:latin typeface="Cambria" panose="02040503050406030204" pitchFamily="18" charset="0"/>
              </a:rPr>
              <a:t>Sensor Inercial</a:t>
            </a: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endParaRPr lang="pt-BR" b="1" dirty="0">
              <a:latin typeface="Cambria" panose="020405030504060302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endParaRPr lang="pt-BR" b="1" dirty="0">
              <a:latin typeface="Cambria" panose="020405030504060302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endParaRPr lang="pt-BR" b="1" dirty="0">
              <a:latin typeface="Cambria" panose="020405030504060302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endParaRPr lang="pt-BR" b="1" dirty="0">
              <a:latin typeface="Cambria" panose="020405030504060302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endParaRPr lang="pt-BR" b="1" dirty="0">
              <a:latin typeface="Cambria" panose="020405030504060302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endParaRPr lang="pt-BR" b="1" dirty="0">
              <a:latin typeface="Cambria" panose="020405030504060302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endParaRPr lang="pt-BR" b="1" dirty="0">
              <a:latin typeface="Cambria" panose="020405030504060302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endParaRPr lang="pt-BR" b="1" dirty="0">
              <a:latin typeface="Cambria" panose="020405030504060302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endParaRPr lang="pt-BR" b="1" dirty="0">
              <a:latin typeface="Cambria" panose="020405030504060302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endParaRPr lang="pt-BR" b="1" dirty="0">
              <a:latin typeface="Cambria" panose="020405030504060302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endParaRPr lang="pt-BR" b="1" dirty="0">
              <a:latin typeface="Cambria" panose="020405030504060302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endParaRPr lang="pt-BR" b="1" dirty="0">
              <a:latin typeface="Cambria" panose="020405030504060302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endParaRPr lang="pt-BR" sz="700" b="1" dirty="0">
              <a:latin typeface="Cambria" panose="02040503050406030204" pitchFamily="18" charset="0"/>
            </a:endParaRPr>
          </a:p>
          <a:p>
            <a:pPr>
              <a:defRPr/>
            </a:pPr>
            <a:endParaRPr lang="pt-BR" sz="800" b="1" dirty="0">
              <a:latin typeface="Cambria" panose="02040503050406030204" pitchFamily="18" charset="0"/>
            </a:endParaRPr>
          </a:p>
          <a:p>
            <a:pPr>
              <a:defRPr/>
            </a:pPr>
            <a:endParaRPr lang="pt-BR" sz="800" b="1" dirty="0">
              <a:latin typeface="Cambria" panose="020405030504060302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pt-BR" sz="1600" b="1" dirty="0">
                <a:latin typeface="Cambria" panose="02040503050406030204" pitchFamily="18" charset="0"/>
              </a:rPr>
              <a:t>Produto: </a:t>
            </a:r>
            <a:r>
              <a:rPr lang="pt-BR" sz="1600" dirty="0">
                <a:latin typeface="Cambria" panose="02040503050406030204" pitchFamily="18" charset="0"/>
              </a:rPr>
              <a:t>MPU-9250;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pt-BR" sz="1600" b="1" dirty="0">
                <a:latin typeface="Cambria" panose="02040503050406030204" pitchFamily="18" charset="0"/>
              </a:rPr>
              <a:t>Fabricante: </a:t>
            </a:r>
            <a:r>
              <a:rPr lang="pt-BR" sz="1600" dirty="0">
                <a:latin typeface="Cambria" panose="02040503050406030204" pitchFamily="18" charset="0"/>
              </a:rPr>
              <a:t>TDK </a:t>
            </a:r>
            <a:r>
              <a:rPr lang="pt-BR" sz="1600" dirty="0" err="1">
                <a:latin typeface="Cambria" panose="02040503050406030204" pitchFamily="18" charset="0"/>
              </a:rPr>
              <a:t>InvenSense</a:t>
            </a:r>
            <a:r>
              <a:rPr lang="pt-BR" sz="1600" dirty="0">
                <a:latin typeface="Cambria" panose="02040503050406030204" pitchFamily="18" charset="0"/>
              </a:rPr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pt-BR" sz="1600" b="1" dirty="0" err="1">
                <a:latin typeface="Cambria" panose="02040503050406030204" pitchFamily="18" charset="0"/>
              </a:rPr>
              <a:t>Temp</a:t>
            </a:r>
            <a:r>
              <a:rPr lang="pt-BR" sz="1600" b="1" dirty="0">
                <a:latin typeface="Cambria" panose="02040503050406030204" pitchFamily="18" charset="0"/>
              </a:rPr>
              <a:t> Op.:  </a:t>
            </a:r>
            <a:r>
              <a:rPr lang="pt-BR" sz="1600" dirty="0">
                <a:latin typeface="Cambria" panose="02040503050406030204" pitchFamily="18" charset="0"/>
              </a:rPr>
              <a:t>-40 ∼85°C;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pt-BR" sz="1600" b="1" dirty="0">
                <a:latin typeface="Cambria" panose="02040503050406030204" pitchFamily="18" charset="0"/>
              </a:rPr>
              <a:t>Corrente: </a:t>
            </a:r>
            <a:r>
              <a:rPr lang="pt-BR" sz="1600" dirty="0">
                <a:latin typeface="Cambria" panose="02040503050406030204" pitchFamily="18" charset="0"/>
              </a:rPr>
              <a:t>3.2mA;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pt-BR" sz="1600" b="1" dirty="0">
                <a:latin typeface="Cambria" panose="02040503050406030204" pitchFamily="18" charset="0"/>
              </a:rPr>
              <a:t>Tensão: </a:t>
            </a:r>
            <a:r>
              <a:rPr lang="pt-BR" sz="1600" dirty="0">
                <a:latin typeface="Cambria" panose="02040503050406030204" pitchFamily="18" charset="0"/>
              </a:rPr>
              <a:t>2.4 ∼3.6V.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pt-BR" sz="1600" b="1" dirty="0">
                <a:latin typeface="Cambria" panose="02040503050406030204" pitchFamily="18" charset="0"/>
              </a:rPr>
              <a:t>Protocolo: </a:t>
            </a:r>
            <a:r>
              <a:rPr lang="pt-BR" sz="1600" dirty="0">
                <a:latin typeface="Cambria" panose="02040503050406030204" pitchFamily="18" charset="0"/>
              </a:rPr>
              <a:t>SPI</a:t>
            </a:r>
            <a:endParaRPr lang="pt-BR" b="1" dirty="0">
              <a:latin typeface="Cambria" panose="02040503050406030204" pitchFamily="18" charset="0"/>
            </a:endParaRP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A6438819-6238-4CD6-BA40-8BE4E76819DF}"/>
              </a:ext>
            </a:extLst>
          </p:cNvPr>
          <p:cNvSpPr/>
          <p:nvPr/>
        </p:nvSpPr>
        <p:spPr>
          <a:xfrm>
            <a:off x="8255147" y="1093179"/>
            <a:ext cx="3806224" cy="54322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pt-BR" b="1" dirty="0">
                <a:latin typeface="Cambria" panose="02040503050406030204" pitchFamily="18" charset="0"/>
              </a:rPr>
              <a:t>Sensor de Temperatura</a:t>
            </a: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endParaRPr lang="pt-BR" sz="1600" b="1" dirty="0">
              <a:latin typeface="Cambria" panose="020405030504060302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endParaRPr lang="pt-BR" sz="1600" b="1" dirty="0">
              <a:latin typeface="Cambria" panose="020405030504060302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endParaRPr lang="pt-BR" sz="1600" b="1" dirty="0">
              <a:latin typeface="Cambria" panose="020405030504060302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endParaRPr lang="pt-BR" sz="1600" b="1" dirty="0">
              <a:latin typeface="Cambria" panose="020405030504060302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endParaRPr lang="pt-BR" sz="1600" b="1" dirty="0">
              <a:latin typeface="Cambria" panose="020405030504060302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endParaRPr lang="pt-BR" sz="1600" b="1" dirty="0">
              <a:latin typeface="Cambria" panose="020405030504060302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endParaRPr lang="pt-BR" sz="1600" b="1" dirty="0">
              <a:latin typeface="Cambria" panose="020405030504060302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endParaRPr lang="pt-BR" sz="1600" b="1" dirty="0">
              <a:latin typeface="Cambria" panose="020405030504060302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endParaRPr lang="pt-BR" sz="1600" b="1" dirty="0">
              <a:latin typeface="Cambria" panose="020405030504060302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endParaRPr lang="pt-BR" sz="1600" b="1" dirty="0">
              <a:latin typeface="Cambria" panose="020405030504060302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endParaRPr lang="pt-BR" sz="1600" b="1" dirty="0">
              <a:latin typeface="Cambria" panose="020405030504060302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endParaRPr lang="pt-BR" sz="1600" b="1" dirty="0">
              <a:latin typeface="Cambria" panose="020405030504060302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endParaRPr lang="pt-BR" sz="1600" b="1" dirty="0">
              <a:latin typeface="Cambria" panose="020405030504060302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endParaRPr lang="pt-BR" sz="1600" b="1" dirty="0">
              <a:latin typeface="Cambria" panose="020405030504060302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endParaRPr lang="pt-BR" sz="900" b="1" dirty="0">
              <a:latin typeface="Cambria" panose="020405030504060302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pt-BR" sz="1600" b="1" dirty="0">
                <a:latin typeface="Cambria" panose="02040503050406030204" pitchFamily="18" charset="0"/>
              </a:rPr>
              <a:t>Produto: </a:t>
            </a:r>
            <a:r>
              <a:rPr lang="pt-BR" sz="1600" dirty="0">
                <a:latin typeface="Cambria" panose="02040503050406030204" pitchFamily="18" charset="0"/>
              </a:rPr>
              <a:t>TMP422-EP;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pt-BR" sz="1600" b="1" dirty="0">
                <a:latin typeface="Cambria" panose="02040503050406030204" pitchFamily="18" charset="0"/>
              </a:rPr>
              <a:t>Fabricante: </a:t>
            </a:r>
            <a:r>
              <a:rPr lang="pt-BR" sz="1600" dirty="0">
                <a:latin typeface="Cambria" panose="02040503050406030204" pitchFamily="18" charset="0"/>
              </a:rPr>
              <a:t>Texas </a:t>
            </a:r>
            <a:r>
              <a:rPr lang="pt-BR" sz="1600" dirty="0" err="1">
                <a:latin typeface="Cambria" panose="02040503050406030204" pitchFamily="18" charset="0"/>
              </a:rPr>
              <a:t>Instruments</a:t>
            </a:r>
            <a:r>
              <a:rPr lang="pt-BR" sz="1600" dirty="0">
                <a:latin typeface="Cambria" panose="02040503050406030204" pitchFamily="18" charset="0"/>
              </a:rPr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pt-BR" sz="1600" b="1" dirty="0" err="1">
                <a:latin typeface="Cambria" panose="02040503050406030204" pitchFamily="18" charset="0"/>
              </a:rPr>
              <a:t>Temp</a:t>
            </a:r>
            <a:r>
              <a:rPr lang="pt-BR" sz="1600" b="1" dirty="0">
                <a:latin typeface="Cambria" panose="02040503050406030204" pitchFamily="18" charset="0"/>
              </a:rPr>
              <a:t> Op.:  </a:t>
            </a:r>
            <a:r>
              <a:rPr lang="pt-BR" sz="1600" dirty="0">
                <a:latin typeface="Cambria" panose="02040503050406030204" pitchFamily="18" charset="0"/>
              </a:rPr>
              <a:t>-55 ∼127°C;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pt-BR" sz="1600" b="1" dirty="0">
                <a:latin typeface="Cambria" panose="02040503050406030204" pitchFamily="18" charset="0"/>
              </a:rPr>
              <a:t>Corrente: </a:t>
            </a:r>
            <a:r>
              <a:rPr lang="pt-BR" sz="1600" dirty="0">
                <a:latin typeface="Cambria" panose="02040503050406030204" pitchFamily="18" charset="0"/>
              </a:rPr>
              <a:t>60mA;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pt-BR" sz="1600" b="1" dirty="0">
                <a:latin typeface="Cambria" panose="02040503050406030204" pitchFamily="18" charset="0"/>
              </a:rPr>
              <a:t>Tensão: </a:t>
            </a:r>
            <a:r>
              <a:rPr lang="pt-BR" sz="1600" dirty="0">
                <a:latin typeface="Cambria" panose="02040503050406030204" pitchFamily="18" charset="0"/>
              </a:rPr>
              <a:t>2.7 ∼5.5.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pt-BR" sz="1600" b="1" dirty="0">
                <a:latin typeface="Cambria" panose="02040503050406030204" pitchFamily="18" charset="0"/>
              </a:rPr>
              <a:t>Protocolo: </a:t>
            </a:r>
            <a:r>
              <a:rPr lang="pt-BR" sz="1600" dirty="0">
                <a:latin typeface="Cambria" panose="02040503050406030204" pitchFamily="18" charset="0"/>
              </a:rPr>
              <a:t>SPI</a:t>
            </a:r>
            <a:endParaRPr lang="pt-BR" sz="1600" b="1" dirty="0">
              <a:latin typeface="Cambria" panose="02040503050406030204" pitchFamily="18" charset="0"/>
            </a:endParaRP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447F886A-63AD-4806-8D5B-CBE88C077E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4321" y="1739510"/>
            <a:ext cx="3189654" cy="2715986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7C93ECC1-18B6-436F-ADD0-78B6BDE847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47742" y="1739510"/>
            <a:ext cx="3219862" cy="2270757"/>
          </a:xfrm>
          <a:prstGeom prst="rect">
            <a:avLst/>
          </a:prstGeom>
        </p:spPr>
      </p:pic>
      <p:sp>
        <p:nvSpPr>
          <p:cNvPr id="16" name="Retângulo 15">
            <a:extLst>
              <a:ext uri="{FF2B5EF4-FFF2-40B4-BE49-F238E27FC236}">
                <a16:creationId xmlns:a16="http://schemas.microsoft.com/office/drawing/2014/main" id="{41B50217-6BB0-4434-BF16-6A394F9328C4}"/>
              </a:ext>
            </a:extLst>
          </p:cNvPr>
          <p:cNvSpPr/>
          <p:nvPr/>
        </p:nvSpPr>
        <p:spPr>
          <a:xfrm>
            <a:off x="3926406" y="1481676"/>
            <a:ext cx="3335406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200" dirty="0">
                <a:latin typeface="Cambria" panose="02040503050406030204" pitchFamily="18" charset="0"/>
              </a:rPr>
              <a:t>Fonte:(INVENSENSE, 2018, pág.20)</a:t>
            </a:r>
          </a:p>
          <a:p>
            <a:pPr algn="ctr"/>
            <a:endParaRPr lang="pt-BR" sz="1200" dirty="0">
              <a:latin typeface="Cambria" panose="02040503050406030204" pitchFamily="18" charset="0"/>
            </a:endParaRPr>
          </a:p>
          <a:p>
            <a:pPr algn="ctr"/>
            <a:endParaRPr lang="pt-BR" sz="1200" dirty="0">
              <a:latin typeface="Cambria" panose="02040503050406030204" pitchFamily="18" charset="0"/>
            </a:endParaRPr>
          </a:p>
          <a:p>
            <a:pPr algn="ctr"/>
            <a:endParaRPr lang="pt-BR" sz="1200" dirty="0">
              <a:latin typeface="Cambria" panose="02040503050406030204" pitchFamily="18" charset="0"/>
            </a:endParaRPr>
          </a:p>
          <a:p>
            <a:pPr algn="ctr"/>
            <a:endParaRPr lang="pt-BR" sz="1200" dirty="0">
              <a:latin typeface="Cambria" panose="02040503050406030204" pitchFamily="18" charset="0"/>
            </a:endParaRPr>
          </a:p>
          <a:p>
            <a:pPr algn="ctr"/>
            <a:endParaRPr lang="pt-BR" sz="1200" dirty="0">
              <a:latin typeface="Cambria" panose="02040503050406030204" pitchFamily="18" charset="0"/>
            </a:endParaRPr>
          </a:p>
          <a:p>
            <a:pPr algn="ctr"/>
            <a:endParaRPr lang="pt-BR" sz="1200" dirty="0">
              <a:latin typeface="Cambria" panose="02040503050406030204" pitchFamily="18" charset="0"/>
            </a:endParaRPr>
          </a:p>
          <a:p>
            <a:pPr algn="ctr"/>
            <a:endParaRPr lang="pt-BR" sz="1200" dirty="0">
              <a:latin typeface="Cambria" panose="02040503050406030204" pitchFamily="18" charset="0"/>
            </a:endParaRPr>
          </a:p>
          <a:p>
            <a:pPr algn="ctr"/>
            <a:endParaRPr lang="pt-BR" sz="1200" dirty="0">
              <a:latin typeface="Cambria" panose="02040503050406030204" pitchFamily="18" charset="0"/>
            </a:endParaRPr>
          </a:p>
          <a:p>
            <a:pPr algn="ctr"/>
            <a:endParaRPr lang="pt-BR" sz="1200" dirty="0">
              <a:latin typeface="Cambria" panose="02040503050406030204" pitchFamily="18" charset="0"/>
            </a:endParaRPr>
          </a:p>
          <a:p>
            <a:pPr algn="ctr"/>
            <a:endParaRPr lang="pt-BR" sz="1200" dirty="0">
              <a:latin typeface="Cambria" panose="02040503050406030204" pitchFamily="18" charset="0"/>
            </a:endParaRPr>
          </a:p>
          <a:p>
            <a:pPr algn="ctr"/>
            <a:endParaRPr lang="pt-BR" sz="1200" dirty="0">
              <a:latin typeface="Cambria" panose="02040503050406030204" pitchFamily="18" charset="0"/>
            </a:endParaRPr>
          </a:p>
          <a:p>
            <a:pPr algn="ctr"/>
            <a:endParaRPr lang="pt-BR" sz="1200" dirty="0">
              <a:latin typeface="Cambria" panose="02040503050406030204" pitchFamily="18" charset="0"/>
            </a:endParaRPr>
          </a:p>
          <a:p>
            <a:pPr algn="ctr"/>
            <a:endParaRPr lang="pt-BR" sz="1200" dirty="0">
              <a:latin typeface="Cambria" panose="02040503050406030204" pitchFamily="18" charset="0"/>
            </a:endParaRPr>
          </a:p>
          <a:p>
            <a:pPr algn="ctr"/>
            <a:endParaRPr lang="pt-BR" sz="1200" dirty="0">
              <a:latin typeface="Cambria" panose="02040503050406030204" pitchFamily="18" charset="0"/>
            </a:endParaRPr>
          </a:p>
          <a:p>
            <a:pPr algn="ctr"/>
            <a:endParaRPr lang="pt-BR" sz="1200" dirty="0">
              <a:latin typeface="Cambria" panose="02040503050406030204" pitchFamily="18" charset="0"/>
            </a:endParaRPr>
          </a:p>
          <a:p>
            <a:pPr algn="ctr"/>
            <a:r>
              <a:rPr lang="pt-BR" sz="1200" dirty="0">
                <a:latin typeface="Cambria" panose="02040503050406030204" pitchFamily="18" charset="0"/>
              </a:rPr>
              <a:t>Figura 10 – Esquemático Eletrônico de uma </a:t>
            </a:r>
          </a:p>
          <a:p>
            <a:pPr algn="ctr"/>
            <a:r>
              <a:rPr lang="pt-BR" sz="1200" dirty="0">
                <a:latin typeface="Cambria" panose="02040503050406030204" pitchFamily="18" charset="0"/>
              </a:rPr>
              <a:t>aplicação usual do MPU9250. </a:t>
            </a: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0A749076-E98F-439D-A7D3-5A32FB3372D5}"/>
              </a:ext>
            </a:extLst>
          </p:cNvPr>
          <p:cNvSpPr/>
          <p:nvPr/>
        </p:nvSpPr>
        <p:spPr>
          <a:xfrm>
            <a:off x="8066730" y="1395655"/>
            <a:ext cx="3751243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200" dirty="0">
                <a:latin typeface="Cambria" panose="02040503050406030204" pitchFamily="18" charset="0"/>
              </a:rPr>
              <a:t>Fonte:(</a:t>
            </a:r>
            <a:r>
              <a:rPr lang="en-US" sz="1200" dirty="0">
                <a:latin typeface="Cambria" panose="02040503050406030204" pitchFamily="18" charset="0"/>
              </a:rPr>
              <a:t>TEXAS INSTRUMENTS</a:t>
            </a:r>
            <a:r>
              <a:rPr lang="pt-BR" sz="1200" dirty="0">
                <a:latin typeface="Cambria" panose="02040503050406030204" pitchFamily="18" charset="0"/>
              </a:rPr>
              <a:t>, 2018, pág.1)</a:t>
            </a:r>
          </a:p>
          <a:p>
            <a:pPr algn="ctr"/>
            <a:endParaRPr lang="pt-BR" sz="1200" dirty="0">
              <a:latin typeface="Cambria" panose="02040503050406030204" pitchFamily="18" charset="0"/>
            </a:endParaRPr>
          </a:p>
          <a:p>
            <a:pPr algn="ctr"/>
            <a:endParaRPr lang="pt-BR" sz="1200" dirty="0">
              <a:latin typeface="Cambria" panose="02040503050406030204" pitchFamily="18" charset="0"/>
            </a:endParaRPr>
          </a:p>
          <a:p>
            <a:pPr algn="ctr"/>
            <a:endParaRPr lang="pt-BR" sz="1200" dirty="0">
              <a:latin typeface="Cambria" panose="02040503050406030204" pitchFamily="18" charset="0"/>
            </a:endParaRPr>
          </a:p>
          <a:p>
            <a:pPr algn="ctr"/>
            <a:endParaRPr lang="pt-BR" sz="1200" dirty="0">
              <a:latin typeface="Cambria" panose="02040503050406030204" pitchFamily="18" charset="0"/>
            </a:endParaRPr>
          </a:p>
          <a:p>
            <a:pPr algn="ctr"/>
            <a:endParaRPr lang="pt-BR" sz="1200" dirty="0">
              <a:latin typeface="Cambria" panose="02040503050406030204" pitchFamily="18" charset="0"/>
            </a:endParaRPr>
          </a:p>
          <a:p>
            <a:pPr algn="ctr"/>
            <a:endParaRPr lang="pt-BR" sz="1200" dirty="0">
              <a:latin typeface="Cambria" panose="02040503050406030204" pitchFamily="18" charset="0"/>
            </a:endParaRPr>
          </a:p>
          <a:p>
            <a:pPr algn="ctr"/>
            <a:endParaRPr lang="pt-BR" sz="1200" dirty="0">
              <a:latin typeface="Cambria" panose="02040503050406030204" pitchFamily="18" charset="0"/>
            </a:endParaRPr>
          </a:p>
          <a:p>
            <a:pPr algn="ctr"/>
            <a:endParaRPr lang="pt-BR" sz="1200" dirty="0">
              <a:latin typeface="Cambria" panose="02040503050406030204" pitchFamily="18" charset="0"/>
            </a:endParaRPr>
          </a:p>
          <a:p>
            <a:pPr algn="ctr"/>
            <a:endParaRPr lang="pt-BR" sz="1200" dirty="0">
              <a:latin typeface="Cambria" panose="02040503050406030204" pitchFamily="18" charset="0"/>
            </a:endParaRPr>
          </a:p>
          <a:p>
            <a:pPr algn="ctr"/>
            <a:endParaRPr lang="pt-BR" sz="1200" dirty="0">
              <a:latin typeface="Cambria" panose="02040503050406030204" pitchFamily="18" charset="0"/>
            </a:endParaRPr>
          </a:p>
          <a:p>
            <a:pPr algn="ctr"/>
            <a:endParaRPr lang="pt-BR" sz="1200" dirty="0">
              <a:latin typeface="Cambria" panose="02040503050406030204" pitchFamily="18" charset="0"/>
            </a:endParaRPr>
          </a:p>
          <a:p>
            <a:pPr algn="ctr"/>
            <a:endParaRPr lang="pt-BR" sz="1200" dirty="0">
              <a:latin typeface="Cambria" panose="02040503050406030204" pitchFamily="18" charset="0"/>
            </a:endParaRPr>
          </a:p>
          <a:p>
            <a:pPr algn="ctr"/>
            <a:endParaRPr lang="pt-BR" sz="1200" dirty="0">
              <a:latin typeface="Cambria" panose="02040503050406030204" pitchFamily="18" charset="0"/>
            </a:endParaRPr>
          </a:p>
          <a:p>
            <a:pPr algn="ctr"/>
            <a:endParaRPr lang="pt-BR" sz="1200" dirty="0">
              <a:latin typeface="Cambria" panose="02040503050406030204" pitchFamily="18" charset="0"/>
            </a:endParaRPr>
          </a:p>
          <a:p>
            <a:pPr algn="ctr"/>
            <a:endParaRPr lang="pt-BR" sz="1200" dirty="0">
              <a:latin typeface="Cambria" panose="02040503050406030204" pitchFamily="18" charset="0"/>
            </a:endParaRPr>
          </a:p>
          <a:p>
            <a:pPr algn="ctr"/>
            <a:r>
              <a:rPr lang="pt-BR" sz="1200" dirty="0">
                <a:latin typeface="Cambria" panose="02040503050406030204" pitchFamily="18" charset="0"/>
              </a:rPr>
              <a:t>Figura 11 – Esquemático Eletrônico de uma aplicação </a:t>
            </a:r>
          </a:p>
          <a:p>
            <a:pPr algn="ctr"/>
            <a:r>
              <a:rPr lang="pt-BR" sz="1200" dirty="0">
                <a:latin typeface="Cambria" panose="02040503050406030204" pitchFamily="18" charset="0"/>
              </a:rPr>
              <a:t>usual do TMP422-EP </a:t>
            </a: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9E3F90D8-3E45-40D1-A9BB-5229DE6AA6C9}"/>
              </a:ext>
            </a:extLst>
          </p:cNvPr>
          <p:cNvSpPr/>
          <p:nvPr/>
        </p:nvSpPr>
        <p:spPr>
          <a:xfrm>
            <a:off x="-602" y="1461080"/>
            <a:ext cx="3858179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200" dirty="0">
                <a:latin typeface="Cambria" panose="02040503050406030204" pitchFamily="18" charset="0"/>
              </a:rPr>
              <a:t>Fonte:</a:t>
            </a:r>
            <a:r>
              <a:rPr lang="en-US" sz="1200" dirty="0">
                <a:latin typeface="Cambria" panose="02040503050406030204" pitchFamily="18" charset="0"/>
              </a:rPr>
              <a:t>(TEXAS INSTRUMENTS, 2018d, pág.2) </a:t>
            </a:r>
            <a:endParaRPr lang="pt-BR" sz="1200" dirty="0">
              <a:latin typeface="Cambria" panose="02040503050406030204" pitchFamily="18" charset="0"/>
            </a:endParaRPr>
          </a:p>
          <a:p>
            <a:pPr algn="ctr"/>
            <a:endParaRPr lang="pt-BR" sz="1200" dirty="0">
              <a:latin typeface="Cambria" panose="02040503050406030204" pitchFamily="18" charset="0"/>
            </a:endParaRPr>
          </a:p>
          <a:p>
            <a:pPr algn="ctr"/>
            <a:endParaRPr lang="pt-BR" sz="1200" dirty="0">
              <a:latin typeface="Cambria" panose="02040503050406030204" pitchFamily="18" charset="0"/>
            </a:endParaRPr>
          </a:p>
          <a:p>
            <a:pPr algn="ctr"/>
            <a:endParaRPr lang="pt-BR" sz="1200" dirty="0">
              <a:latin typeface="Cambria" panose="02040503050406030204" pitchFamily="18" charset="0"/>
            </a:endParaRPr>
          </a:p>
          <a:p>
            <a:pPr algn="ctr"/>
            <a:endParaRPr lang="pt-BR" sz="1200" dirty="0">
              <a:latin typeface="Cambria" panose="02040503050406030204" pitchFamily="18" charset="0"/>
            </a:endParaRPr>
          </a:p>
          <a:p>
            <a:pPr algn="ctr"/>
            <a:endParaRPr lang="pt-BR" sz="1200" dirty="0">
              <a:latin typeface="Cambria" panose="02040503050406030204" pitchFamily="18" charset="0"/>
            </a:endParaRPr>
          </a:p>
          <a:p>
            <a:pPr algn="ctr"/>
            <a:endParaRPr lang="pt-BR" sz="1200" dirty="0">
              <a:latin typeface="Cambria" panose="02040503050406030204" pitchFamily="18" charset="0"/>
            </a:endParaRPr>
          </a:p>
          <a:p>
            <a:pPr algn="ctr"/>
            <a:endParaRPr lang="pt-BR" sz="1200" dirty="0">
              <a:latin typeface="Cambria" panose="02040503050406030204" pitchFamily="18" charset="0"/>
            </a:endParaRPr>
          </a:p>
          <a:p>
            <a:pPr algn="ctr"/>
            <a:endParaRPr lang="pt-BR" sz="1200" dirty="0">
              <a:latin typeface="Cambria" panose="02040503050406030204" pitchFamily="18" charset="0"/>
            </a:endParaRPr>
          </a:p>
          <a:p>
            <a:pPr algn="ctr"/>
            <a:endParaRPr lang="pt-BR" sz="1200" dirty="0">
              <a:latin typeface="Cambria" panose="02040503050406030204" pitchFamily="18" charset="0"/>
            </a:endParaRPr>
          </a:p>
          <a:p>
            <a:pPr algn="ctr"/>
            <a:endParaRPr lang="pt-BR" sz="1200" dirty="0">
              <a:latin typeface="Cambria" panose="02040503050406030204" pitchFamily="18" charset="0"/>
            </a:endParaRPr>
          </a:p>
          <a:p>
            <a:pPr algn="ctr"/>
            <a:endParaRPr lang="pt-BR" sz="1200" dirty="0">
              <a:latin typeface="Cambria" panose="02040503050406030204" pitchFamily="18" charset="0"/>
            </a:endParaRPr>
          </a:p>
          <a:p>
            <a:pPr algn="ctr"/>
            <a:endParaRPr lang="pt-BR" sz="1200" dirty="0">
              <a:latin typeface="Cambria" panose="02040503050406030204" pitchFamily="18" charset="0"/>
            </a:endParaRPr>
          </a:p>
          <a:p>
            <a:pPr algn="ctr"/>
            <a:endParaRPr lang="pt-BR" sz="1200" dirty="0">
              <a:latin typeface="Cambria" panose="02040503050406030204" pitchFamily="18" charset="0"/>
            </a:endParaRPr>
          </a:p>
          <a:p>
            <a:pPr algn="ctr"/>
            <a:endParaRPr lang="pt-BR" sz="1200" dirty="0">
              <a:latin typeface="Cambria" panose="02040503050406030204" pitchFamily="18" charset="0"/>
            </a:endParaRPr>
          </a:p>
          <a:p>
            <a:pPr algn="ctr"/>
            <a:endParaRPr lang="pt-BR" sz="1200" dirty="0">
              <a:latin typeface="Cambria" panose="02040503050406030204" pitchFamily="18" charset="0"/>
            </a:endParaRPr>
          </a:p>
          <a:p>
            <a:pPr algn="ctr"/>
            <a:endParaRPr lang="pt-BR" sz="1200" dirty="0">
              <a:latin typeface="Cambria" panose="02040503050406030204" pitchFamily="18" charset="0"/>
            </a:endParaRPr>
          </a:p>
          <a:p>
            <a:pPr algn="ctr"/>
            <a:r>
              <a:rPr lang="pt-BR" sz="1200" dirty="0">
                <a:latin typeface="Cambria" panose="02040503050406030204" pitchFamily="18" charset="0"/>
              </a:rPr>
              <a:t>Figura 9 – Esquemático Eletrônico de uma </a:t>
            </a:r>
          </a:p>
          <a:p>
            <a:pPr algn="ctr"/>
            <a:r>
              <a:rPr lang="pt-BR" sz="1200" dirty="0">
                <a:latin typeface="Cambria" panose="02040503050406030204" pitchFamily="18" charset="0"/>
              </a:rPr>
              <a:t>aplicação usual do INA193A-EP.</a:t>
            </a: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FB317072-B93C-4251-8853-68598C6C76A3}"/>
              </a:ext>
            </a:extLst>
          </p:cNvPr>
          <p:cNvSpPr/>
          <p:nvPr/>
        </p:nvSpPr>
        <p:spPr>
          <a:xfrm>
            <a:off x="337313" y="6571456"/>
            <a:ext cx="10548000" cy="45719"/>
          </a:xfrm>
          <a:prstGeom prst="rect">
            <a:avLst/>
          </a:prstGeom>
          <a:solidFill>
            <a:srgbClr val="339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Subtítulo 2">
            <a:extLst>
              <a:ext uri="{FF2B5EF4-FFF2-40B4-BE49-F238E27FC236}">
                <a16:creationId xmlns:a16="http://schemas.microsoft.com/office/drawing/2014/main" id="{D576C892-9471-47A1-BD93-2372B5AC3942}"/>
              </a:ext>
            </a:extLst>
          </p:cNvPr>
          <p:cNvSpPr txBox="1">
            <a:spLocks/>
          </p:cNvSpPr>
          <p:nvPr/>
        </p:nvSpPr>
        <p:spPr>
          <a:xfrm>
            <a:off x="337312" y="115192"/>
            <a:ext cx="3822563" cy="3714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sz="2200" b="1" dirty="0">
                <a:solidFill>
                  <a:schemeClr val="bg1"/>
                </a:solidFill>
                <a:latin typeface="Nexa Bold" panose="02000000000000000000" pitchFamily="50" charset="0"/>
              </a:rPr>
              <a:t>3.Hardware do OBC</a:t>
            </a:r>
            <a:endParaRPr lang="pt-BR" sz="2200" dirty="0">
              <a:solidFill>
                <a:schemeClr val="bg1"/>
              </a:solidFill>
              <a:latin typeface="Nexa Bold" panose="020000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80204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DCB63F4B-9B04-4BE0-8F26-683ADD531E40}"/>
              </a:ext>
            </a:extLst>
          </p:cNvPr>
          <p:cNvSpPr/>
          <p:nvPr/>
        </p:nvSpPr>
        <p:spPr>
          <a:xfrm>
            <a:off x="0" y="502276"/>
            <a:ext cx="12192000" cy="5853448"/>
          </a:xfrm>
          <a:prstGeom prst="rect">
            <a:avLst/>
          </a:prstGeom>
          <a:solidFill>
            <a:srgbClr val="339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3BDFC232-4317-4EE5-92DF-3D6B254E8D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4403" y="5430682"/>
            <a:ext cx="660911" cy="661406"/>
          </a:xfrm>
          <a:prstGeom prst="rect">
            <a:avLst/>
          </a:prstGeom>
        </p:spPr>
      </p:pic>
      <p:sp>
        <p:nvSpPr>
          <p:cNvPr id="3" name="Subtítulo 2">
            <a:extLst>
              <a:ext uri="{FF2B5EF4-FFF2-40B4-BE49-F238E27FC236}">
                <a16:creationId xmlns:a16="http://schemas.microsoft.com/office/drawing/2014/main" id="{481B7F9D-B734-43B0-A7BC-56EB56BB93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4372" y="3122384"/>
            <a:ext cx="11400971" cy="613233"/>
          </a:xfrm>
        </p:spPr>
        <p:txBody>
          <a:bodyPr>
            <a:noAutofit/>
          </a:bodyPr>
          <a:lstStyle/>
          <a:p>
            <a:r>
              <a:rPr lang="pt-BR" sz="8000" dirty="0">
                <a:solidFill>
                  <a:schemeClr val="bg1"/>
                </a:solidFill>
                <a:latin typeface="Nexa Bold" panose="02000000000000000000" pitchFamily="50" charset="0"/>
              </a:rPr>
              <a:t>Sumário </a:t>
            </a:r>
          </a:p>
        </p:txBody>
      </p:sp>
    </p:spTree>
    <p:extLst>
      <p:ext uri="{BB962C8B-B14F-4D97-AF65-F5344CB8AC3E}">
        <p14:creationId xmlns:p14="http://schemas.microsoft.com/office/powerpoint/2010/main" val="23051003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481B7F9D-B734-43B0-A7BC-56EB56BB93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0629" y="794111"/>
            <a:ext cx="11930742" cy="5269778"/>
          </a:xfrm>
        </p:spPr>
        <p:txBody>
          <a:bodyPr>
            <a:normAutofit/>
          </a:bodyPr>
          <a:lstStyle/>
          <a:p>
            <a:pPr algn="l">
              <a:defRPr/>
            </a:pPr>
            <a:r>
              <a:rPr lang="pt-BR" sz="2200" b="1" dirty="0">
                <a:latin typeface="Cambria" panose="02040503050406030204" pitchFamily="18" charset="0"/>
              </a:rPr>
              <a:t>Dimensões Físicas</a:t>
            </a:r>
          </a:p>
          <a:p>
            <a:pPr marL="342900" indent="-342900" algn="l"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mbria" panose="02040503050406030204" pitchFamily="18" charset="0"/>
              </a:rPr>
              <a:t>Cada placa deve ter uma forma de 90x96mm;</a:t>
            </a:r>
          </a:p>
          <a:p>
            <a:pPr marL="342900" indent="-342900" algn="l"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mbria" panose="02040503050406030204" pitchFamily="18" charset="0"/>
              </a:rPr>
              <a:t>Furos M3;</a:t>
            </a:r>
          </a:p>
          <a:p>
            <a:pPr algn="l">
              <a:defRPr/>
            </a:pPr>
            <a:endParaRPr lang="pt-BR" sz="2200" dirty="0">
              <a:latin typeface="Cambria" panose="02040503050406030204" pitchFamily="18" charset="0"/>
            </a:endParaRPr>
          </a:p>
          <a:p>
            <a:pPr algn="l">
              <a:defRPr/>
            </a:pPr>
            <a:endParaRPr lang="pt-BR" sz="2200" dirty="0">
              <a:latin typeface="Cambria" panose="02040503050406030204" pitchFamily="18" charset="0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0C42F29B-DADF-4891-A2DF-ABB0C2D64D21}"/>
              </a:ext>
            </a:extLst>
          </p:cNvPr>
          <p:cNvSpPr/>
          <p:nvPr/>
        </p:nvSpPr>
        <p:spPr>
          <a:xfrm>
            <a:off x="0" y="1"/>
            <a:ext cx="12192000" cy="601822"/>
          </a:xfrm>
          <a:prstGeom prst="rect">
            <a:avLst/>
          </a:prstGeom>
          <a:solidFill>
            <a:srgbClr val="339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7A941B97-4A5A-4DFA-9539-1E669383857A}"/>
              </a:ext>
            </a:extLst>
          </p:cNvPr>
          <p:cNvSpPr/>
          <p:nvPr/>
        </p:nvSpPr>
        <p:spPr>
          <a:xfrm>
            <a:off x="337313" y="6571456"/>
            <a:ext cx="10548000" cy="45719"/>
          </a:xfrm>
          <a:prstGeom prst="rect">
            <a:avLst/>
          </a:prstGeom>
          <a:solidFill>
            <a:srgbClr val="339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3BDFC232-4317-4EE5-92DF-3D6B254E8D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3252" y="28419"/>
            <a:ext cx="544577" cy="54498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44A89488-4619-4CD8-B673-D16A05C316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5823" y="6342965"/>
            <a:ext cx="945548" cy="456833"/>
          </a:xfrm>
          <a:prstGeom prst="rect">
            <a:avLst/>
          </a:prstGeom>
        </p:spPr>
      </p:pic>
      <p:grpSp>
        <p:nvGrpSpPr>
          <p:cNvPr id="11" name="Agrupar 10">
            <a:extLst>
              <a:ext uri="{FF2B5EF4-FFF2-40B4-BE49-F238E27FC236}">
                <a16:creationId xmlns:a16="http://schemas.microsoft.com/office/drawing/2014/main" id="{8CA80A3B-9C79-4883-AFCF-A29D29466017}"/>
              </a:ext>
            </a:extLst>
          </p:cNvPr>
          <p:cNvGrpSpPr/>
          <p:nvPr/>
        </p:nvGrpSpPr>
        <p:grpSpPr>
          <a:xfrm>
            <a:off x="2868091" y="1721485"/>
            <a:ext cx="5151286" cy="5078313"/>
            <a:chOff x="2765060" y="1721485"/>
            <a:chExt cx="5151286" cy="5078313"/>
          </a:xfrm>
        </p:grpSpPr>
        <p:pic>
          <p:nvPicPr>
            <p:cNvPr id="5" name="Imagem 4">
              <a:extLst>
                <a:ext uri="{FF2B5EF4-FFF2-40B4-BE49-F238E27FC236}">
                  <a16:creationId xmlns:a16="http://schemas.microsoft.com/office/drawing/2014/main" id="{20E83653-5336-43AE-B705-C108819BD20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25115" y="1929871"/>
              <a:ext cx="4831177" cy="4413094"/>
            </a:xfrm>
            <a:prstGeom prst="rect">
              <a:avLst/>
            </a:prstGeom>
          </p:spPr>
        </p:pic>
        <p:sp>
          <p:nvSpPr>
            <p:cNvPr id="6" name="Retângulo 5">
              <a:extLst>
                <a:ext uri="{FF2B5EF4-FFF2-40B4-BE49-F238E27FC236}">
                  <a16:creationId xmlns:a16="http://schemas.microsoft.com/office/drawing/2014/main" id="{16DA8510-5C48-4D70-895E-1214C752A7A8}"/>
                </a:ext>
              </a:extLst>
            </p:cNvPr>
            <p:cNvSpPr/>
            <p:nvPr/>
          </p:nvSpPr>
          <p:spPr>
            <a:xfrm>
              <a:off x="2765060" y="1721485"/>
              <a:ext cx="5151286" cy="507831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pt-BR" sz="1200" dirty="0">
                  <a:latin typeface="Cambria" panose="02040503050406030204" pitchFamily="18" charset="0"/>
                </a:rPr>
                <a:t>Fonte:(PC/104 EMBEDDED CONSORTIUM, 2008, pág.20) </a:t>
              </a:r>
            </a:p>
            <a:p>
              <a:pPr algn="ctr"/>
              <a:endParaRPr lang="pt-BR" sz="1200" dirty="0">
                <a:latin typeface="Cambria" panose="02040503050406030204" pitchFamily="18" charset="0"/>
              </a:endParaRPr>
            </a:p>
            <a:p>
              <a:pPr algn="ctr"/>
              <a:endParaRPr lang="pt-BR" sz="1200" dirty="0">
                <a:latin typeface="Cambria" panose="02040503050406030204" pitchFamily="18" charset="0"/>
              </a:endParaRPr>
            </a:p>
            <a:p>
              <a:pPr algn="ctr"/>
              <a:endParaRPr lang="pt-BR" sz="1200" dirty="0">
                <a:latin typeface="Cambria" panose="02040503050406030204" pitchFamily="18" charset="0"/>
              </a:endParaRPr>
            </a:p>
            <a:p>
              <a:pPr algn="ctr"/>
              <a:endParaRPr lang="pt-BR" sz="1200" dirty="0">
                <a:latin typeface="Cambria" panose="02040503050406030204" pitchFamily="18" charset="0"/>
              </a:endParaRPr>
            </a:p>
            <a:p>
              <a:pPr algn="ctr"/>
              <a:endParaRPr lang="pt-BR" sz="1200" dirty="0">
                <a:latin typeface="Cambria" panose="02040503050406030204" pitchFamily="18" charset="0"/>
              </a:endParaRPr>
            </a:p>
            <a:p>
              <a:pPr algn="ctr"/>
              <a:endParaRPr lang="pt-BR" sz="1200" dirty="0">
                <a:latin typeface="Cambria" panose="02040503050406030204" pitchFamily="18" charset="0"/>
              </a:endParaRPr>
            </a:p>
            <a:p>
              <a:pPr algn="ctr"/>
              <a:endParaRPr lang="pt-BR" sz="1200" dirty="0">
                <a:latin typeface="Cambria" panose="02040503050406030204" pitchFamily="18" charset="0"/>
              </a:endParaRPr>
            </a:p>
            <a:p>
              <a:pPr algn="ctr"/>
              <a:endParaRPr lang="pt-BR" sz="1200" dirty="0">
                <a:latin typeface="Cambria" panose="02040503050406030204" pitchFamily="18" charset="0"/>
              </a:endParaRPr>
            </a:p>
            <a:p>
              <a:pPr algn="ctr"/>
              <a:endParaRPr lang="pt-BR" sz="1200" dirty="0">
                <a:latin typeface="Cambria" panose="02040503050406030204" pitchFamily="18" charset="0"/>
              </a:endParaRPr>
            </a:p>
            <a:p>
              <a:pPr algn="ctr"/>
              <a:endParaRPr lang="pt-BR" sz="1200" dirty="0">
                <a:latin typeface="Cambria" panose="02040503050406030204" pitchFamily="18" charset="0"/>
              </a:endParaRPr>
            </a:p>
            <a:p>
              <a:pPr algn="ctr"/>
              <a:endParaRPr lang="pt-BR" sz="1200" dirty="0">
                <a:latin typeface="Cambria" panose="02040503050406030204" pitchFamily="18" charset="0"/>
              </a:endParaRPr>
            </a:p>
            <a:p>
              <a:pPr algn="ctr"/>
              <a:endParaRPr lang="pt-BR" sz="1200" dirty="0">
                <a:latin typeface="Cambria" panose="02040503050406030204" pitchFamily="18" charset="0"/>
              </a:endParaRPr>
            </a:p>
            <a:p>
              <a:pPr algn="ctr"/>
              <a:endParaRPr lang="pt-BR" sz="1200" dirty="0">
                <a:latin typeface="Cambria" panose="02040503050406030204" pitchFamily="18" charset="0"/>
              </a:endParaRPr>
            </a:p>
            <a:p>
              <a:pPr algn="ctr"/>
              <a:endParaRPr lang="pt-BR" sz="1200" dirty="0">
                <a:latin typeface="Cambria" panose="02040503050406030204" pitchFamily="18" charset="0"/>
              </a:endParaRPr>
            </a:p>
            <a:p>
              <a:pPr algn="ctr"/>
              <a:endParaRPr lang="pt-BR" sz="1200" dirty="0">
                <a:latin typeface="Cambria" panose="02040503050406030204" pitchFamily="18" charset="0"/>
              </a:endParaRPr>
            </a:p>
            <a:p>
              <a:pPr algn="ctr"/>
              <a:endParaRPr lang="pt-BR" sz="1200" dirty="0">
                <a:latin typeface="Cambria" panose="02040503050406030204" pitchFamily="18" charset="0"/>
              </a:endParaRPr>
            </a:p>
            <a:p>
              <a:pPr algn="ctr"/>
              <a:endParaRPr lang="pt-BR" sz="1200" dirty="0">
                <a:latin typeface="Cambria" panose="02040503050406030204" pitchFamily="18" charset="0"/>
              </a:endParaRPr>
            </a:p>
            <a:p>
              <a:pPr algn="ctr"/>
              <a:endParaRPr lang="pt-BR" sz="1200" dirty="0">
                <a:latin typeface="Cambria" panose="02040503050406030204" pitchFamily="18" charset="0"/>
              </a:endParaRPr>
            </a:p>
            <a:p>
              <a:pPr algn="ctr"/>
              <a:endParaRPr lang="pt-BR" sz="1200" dirty="0">
                <a:latin typeface="Cambria" panose="02040503050406030204" pitchFamily="18" charset="0"/>
              </a:endParaRPr>
            </a:p>
            <a:p>
              <a:pPr algn="ctr"/>
              <a:endParaRPr lang="pt-BR" sz="1200" dirty="0">
                <a:latin typeface="Cambria" panose="02040503050406030204" pitchFamily="18" charset="0"/>
              </a:endParaRPr>
            </a:p>
            <a:p>
              <a:pPr algn="ctr"/>
              <a:endParaRPr lang="pt-BR" sz="1200" dirty="0">
                <a:latin typeface="Cambria" panose="02040503050406030204" pitchFamily="18" charset="0"/>
              </a:endParaRPr>
            </a:p>
            <a:p>
              <a:pPr algn="ctr"/>
              <a:endParaRPr lang="pt-BR" sz="1200" dirty="0">
                <a:latin typeface="Cambria" panose="02040503050406030204" pitchFamily="18" charset="0"/>
              </a:endParaRPr>
            </a:p>
            <a:p>
              <a:pPr algn="ctr"/>
              <a:endParaRPr lang="pt-BR" sz="1200" dirty="0">
                <a:latin typeface="Cambria" panose="02040503050406030204" pitchFamily="18" charset="0"/>
              </a:endParaRPr>
            </a:p>
            <a:p>
              <a:pPr algn="ctr"/>
              <a:endParaRPr lang="pt-BR" sz="1200" dirty="0">
                <a:latin typeface="Cambria" panose="02040503050406030204" pitchFamily="18" charset="0"/>
              </a:endParaRPr>
            </a:p>
            <a:p>
              <a:pPr algn="ctr"/>
              <a:r>
                <a:rPr lang="pt-BR" sz="1200" dirty="0">
                  <a:latin typeface="Cambria" panose="02040503050406030204" pitchFamily="18" charset="0"/>
                </a:rPr>
                <a:t>Figura 12 – Dimensões do módulo PC/104-Plus em polegadas e milímetros.</a:t>
              </a:r>
            </a:p>
          </p:txBody>
        </p:sp>
      </p:grpSp>
      <p:sp>
        <p:nvSpPr>
          <p:cNvPr id="14" name="Subtítulo 2">
            <a:extLst>
              <a:ext uri="{FF2B5EF4-FFF2-40B4-BE49-F238E27FC236}">
                <a16:creationId xmlns:a16="http://schemas.microsoft.com/office/drawing/2014/main" id="{DE7F536B-8F87-490C-8B5B-FBAF30790AD1}"/>
              </a:ext>
            </a:extLst>
          </p:cNvPr>
          <p:cNvSpPr txBox="1">
            <a:spLocks/>
          </p:cNvSpPr>
          <p:nvPr/>
        </p:nvSpPr>
        <p:spPr>
          <a:xfrm>
            <a:off x="337312" y="115192"/>
            <a:ext cx="3822563" cy="3714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sz="2200" b="1" dirty="0">
                <a:solidFill>
                  <a:schemeClr val="bg1"/>
                </a:solidFill>
                <a:latin typeface="Nexa Bold" panose="02000000000000000000" pitchFamily="50" charset="0"/>
              </a:rPr>
              <a:t>3.Hardware do OBC</a:t>
            </a:r>
            <a:endParaRPr lang="pt-BR" sz="2200" dirty="0">
              <a:solidFill>
                <a:schemeClr val="bg1"/>
              </a:solidFill>
              <a:latin typeface="Nexa Bold" panose="020000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37405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481B7F9D-B734-43B0-A7BC-56EB56BB93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0629" y="794111"/>
            <a:ext cx="11930742" cy="2907922"/>
          </a:xfrm>
        </p:spPr>
        <p:txBody>
          <a:bodyPr>
            <a:normAutofit/>
          </a:bodyPr>
          <a:lstStyle/>
          <a:p>
            <a:pPr algn="just">
              <a:defRPr/>
            </a:pPr>
            <a:r>
              <a:rPr lang="pt-BR" sz="2200" b="1" dirty="0" err="1">
                <a:latin typeface="Cambria" panose="02040503050406030204" pitchFamily="18" charset="0"/>
              </a:rPr>
              <a:t>Watchdog</a:t>
            </a:r>
            <a:r>
              <a:rPr lang="pt-BR" sz="2200" b="1" dirty="0">
                <a:latin typeface="Cambria" panose="02040503050406030204" pitchFamily="18" charset="0"/>
              </a:rPr>
              <a:t> Externo</a:t>
            </a:r>
          </a:p>
          <a:p>
            <a:pPr marL="342900" indent="-342900" algn="just"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mbria" panose="02040503050406030204" pitchFamily="18" charset="0"/>
              </a:rPr>
              <a:t>Normalmente utilizado para monitorar o estado do microcontrolador, evitando o travamento do sistema. Basicamente, um </a:t>
            </a:r>
            <a:r>
              <a:rPr lang="pt-BR" sz="2000" dirty="0" err="1">
                <a:latin typeface="Cambria" panose="02040503050406030204" pitchFamily="18" charset="0"/>
              </a:rPr>
              <a:t>Watchdog</a:t>
            </a:r>
            <a:r>
              <a:rPr lang="pt-BR" sz="2000" dirty="0">
                <a:latin typeface="Cambria" panose="02040503050406030204" pitchFamily="18" charset="0"/>
              </a:rPr>
              <a:t> externo é um contador regressivo que, ao final da contagem, reinicia o microcontrolador em caso de um evento SEE;</a:t>
            </a:r>
          </a:p>
          <a:p>
            <a:pPr marL="342900" indent="-342900" algn="just"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mbria" panose="02040503050406030204" pitchFamily="18" charset="0"/>
              </a:rPr>
              <a:t>O contador STWD100, produzido pela fabricante </a:t>
            </a:r>
            <a:r>
              <a:rPr lang="pt-BR" sz="2000" dirty="0" err="1">
                <a:latin typeface="Cambria" panose="02040503050406030204" pitchFamily="18" charset="0"/>
              </a:rPr>
              <a:t>STMicroelectronics</a:t>
            </a:r>
            <a:r>
              <a:rPr lang="pt-BR" sz="2000" dirty="0">
                <a:latin typeface="Cambria" panose="02040503050406030204" pitchFamily="18" charset="0"/>
              </a:rPr>
              <a:t>, possui três tempos para reset (3.4ms, 6.3ms, 102ms e 1.6s).</a:t>
            </a:r>
            <a:endParaRPr lang="pt-BR" sz="2200" dirty="0">
              <a:latin typeface="Cambria" panose="02040503050406030204" pitchFamily="18" charset="0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0C42F29B-DADF-4891-A2DF-ABB0C2D64D21}"/>
              </a:ext>
            </a:extLst>
          </p:cNvPr>
          <p:cNvSpPr/>
          <p:nvPr/>
        </p:nvSpPr>
        <p:spPr>
          <a:xfrm>
            <a:off x="0" y="1"/>
            <a:ext cx="12192000" cy="601822"/>
          </a:xfrm>
          <a:prstGeom prst="rect">
            <a:avLst/>
          </a:prstGeom>
          <a:solidFill>
            <a:srgbClr val="339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7A941B97-4A5A-4DFA-9539-1E669383857A}"/>
              </a:ext>
            </a:extLst>
          </p:cNvPr>
          <p:cNvSpPr/>
          <p:nvPr/>
        </p:nvSpPr>
        <p:spPr>
          <a:xfrm>
            <a:off x="337313" y="6571456"/>
            <a:ext cx="10548000" cy="45719"/>
          </a:xfrm>
          <a:prstGeom prst="rect">
            <a:avLst/>
          </a:prstGeom>
          <a:solidFill>
            <a:srgbClr val="339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3BDFC232-4317-4EE5-92DF-3D6B254E8D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3252" y="28419"/>
            <a:ext cx="544577" cy="54498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44A89488-4619-4CD8-B673-D16A05C316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5823" y="6342965"/>
            <a:ext cx="945548" cy="456833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A3F35D83-5352-4033-84B8-4244125D1E6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76" b="4131"/>
          <a:stretch/>
        </p:blipFill>
        <p:spPr>
          <a:xfrm>
            <a:off x="4491521" y="3467023"/>
            <a:ext cx="3208957" cy="2472492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52ABB784-C814-47CA-8D5E-7AC75B353BF7}"/>
              </a:ext>
            </a:extLst>
          </p:cNvPr>
          <p:cNvSpPr/>
          <p:nvPr/>
        </p:nvSpPr>
        <p:spPr>
          <a:xfrm>
            <a:off x="3520357" y="2933554"/>
            <a:ext cx="5151286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400" dirty="0">
                <a:latin typeface="Cambria" panose="02040503050406030204" pitchFamily="18" charset="0"/>
              </a:rPr>
              <a:t>Fonte:(</a:t>
            </a:r>
            <a:r>
              <a:rPr lang="pt-BR" sz="1400" dirty="0" err="1">
                <a:latin typeface="Cambria" panose="02040503050406030204" pitchFamily="18" charset="0"/>
              </a:rPr>
              <a:t>STMicroelectronics</a:t>
            </a:r>
            <a:r>
              <a:rPr lang="pt-BR" sz="1400" dirty="0">
                <a:latin typeface="Cambria" panose="02040503050406030204" pitchFamily="18" charset="0"/>
              </a:rPr>
              <a:t>, 2017, pág.4) </a:t>
            </a:r>
          </a:p>
          <a:p>
            <a:pPr algn="ctr"/>
            <a:endParaRPr lang="pt-BR" sz="1400" dirty="0">
              <a:latin typeface="Cambria" panose="02040503050406030204" pitchFamily="18" charset="0"/>
            </a:endParaRPr>
          </a:p>
          <a:p>
            <a:pPr algn="ctr"/>
            <a:endParaRPr lang="pt-BR" sz="1400" dirty="0">
              <a:latin typeface="Cambria" panose="02040503050406030204" pitchFamily="18" charset="0"/>
            </a:endParaRPr>
          </a:p>
          <a:p>
            <a:pPr algn="ctr"/>
            <a:endParaRPr lang="pt-BR" sz="1400" dirty="0">
              <a:latin typeface="Cambria" panose="02040503050406030204" pitchFamily="18" charset="0"/>
            </a:endParaRPr>
          </a:p>
          <a:p>
            <a:pPr algn="ctr"/>
            <a:endParaRPr lang="pt-BR" sz="1400" dirty="0">
              <a:latin typeface="Cambria" panose="02040503050406030204" pitchFamily="18" charset="0"/>
            </a:endParaRPr>
          </a:p>
          <a:p>
            <a:pPr algn="ctr"/>
            <a:endParaRPr lang="pt-BR" sz="1400" dirty="0">
              <a:latin typeface="Cambria" panose="02040503050406030204" pitchFamily="18" charset="0"/>
            </a:endParaRPr>
          </a:p>
          <a:p>
            <a:pPr algn="ctr"/>
            <a:endParaRPr lang="pt-BR" sz="1400" dirty="0">
              <a:latin typeface="Cambria" panose="02040503050406030204" pitchFamily="18" charset="0"/>
            </a:endParaRPr>
          </a:p>
          <a:p>
            <a:pPr algn="ctr"/>
            <a:endParaRPr lang="pt-BR" sz="1400" dirty="0">
              <a:latin typeface="Cambria" panose="02040503050406030204" pitchFamily="18" charset="0"/>
            </a:endParaRPr>
          </a:p>
          <a:p>
            <a:pPr algn="ctr"/>
            <a:endParaRPr lang="pt-BR" sz="1400" dirty="0">
              <a:latin typeface="Cambria" panose="02040503050406030204" pitchFamily="18" charset="0"/>
            </a:endParaRPr>
          </a:p>
          <a:p>
            <a:pPr algn="ctr"/>
            <a:endParaRPr lang="pt-BR" sz="1400" dirty="0">
              <a:latin typeface="Cambria" panose="02040503050406030204" pitchFamily="18" charset="0"/>
            </a:endParaRPr>
          </a:p>
          <a:p>
            <a:pPr algn="ctr"/>
            <a:endParaRPr lang="pt-BR" sz="1400" dirty="0">
              <a:latin typeface="Cambria" panose="02040503050406030204" pitchFamily="18" charset="0"/>
            </a:endParaRPr>
          </a:p>
          <a:p>
            <a:pPr algn="ctr"/>
            <a:endParaRPr lang="pt-BR" sz="1400" dirty="0">
              <a:latin typeface="Cambria" panose="02040503050406030204" pitchFamily="18" charset="0"/>
            </a:endParaRPr>
          </a:p>
          <a:p>
            <a:pPr algn="ctr"/>
            <a:endParaRPr lang="pt-BR" sz="1400" dirty="0">
              <a:latin typeface="Cambria" panose="02040503050406030204" pitchFamily="18" charset="0"/>
            </a:endParaRPr>
          </a:p>
          <a:p>
            <a:pPr algn="ctr"/>
            <a:endParaRPr lang="pt-BR" sz="1400" dirty="0">
              <a:latin typeface="Cambria" panose="02040503050406030204" pitchFamily="18" charset="0"/>
            </a:endParaRPr>
          </a:p>
          <a:p>
            <a:pPr algn="ctr"/>
            <a:endParaRPr lang="pt-BR" sz="1400" dirty="0">
              <a:latin typeface="Cambria" panose="02040503050406030204" pitchFamily="18" charset="0"/>
            </a:endParaRPr>
          </a:p>
          <a:p>
            <a:pPr algn="ctr"/>
            <a:r>
              <a:rPr lang="pt-BR" sz="1400" dirty="0">
                <a:latin typeface="Cambria" panose="02040503050406030204" pitchFamily="18" charset="0"/>
              </a:rPr>
              <a:t>Figura 13 – Diagrama Lógico do STWD100.</a:t>
            </a:r>
          </a:p>
        </p:txBody>
      </p:sp>
      <p:sp>
        <p:nvSpPr>
          <p:cNvPr id="14" name="Subtítulo 2">
            <a:extLst>
              <a:ext uri="{FF2B5EF4-FFF2-40B4-BE49-F238E27FC236}">
                <a16:creationId xmlns:a16="http://schemas.microsoft.com/office/drawing/2014/main" id="{721F5774-2335-4AC2-B8E0-7898D4025D54}"/>
              </a:ext>
            </a:extLst>
          </p:cNvPr>
          <p:cNvSpPr txBox="1">
            <a:spLocks/>
          </p:cNvSpPr>
          <p:nvPr/>
        </p:nvSpPr>
        <p:spPr>
          <a:xfrm>
            <a:off x="337312" y="115192"/>
            <a:ext cx="3822563" cy="3714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sz="2200" b="1" dirty="0">
                <a:solidFill>
                  <a:schemeClr val="bg1"/>
                </a:solidFill>
                <a:latin typeface="Nexa Bold" panose="02000000000000000000" pitchFamily="50" charset="0"/>
              </a:rPr>
              <a:t>3.Hardware do OBC</a:t>
            </a:r>
            <a:endParaRPr lang="pt-BR" sz="2200" dirty="0">
              <a:solidFill>
                <a:schemeClr val="bg1"/>
              </a:solidFill>
              <a:latin typeface="Nexa Bold" panose="020000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61200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959718B3-A99D-48E9-A6AB-B47C19E77AEB}"/>
              </a:ext>
            </a:extLst>
          </p:cNvPr>
          <p:cNvSpPr/>
          <p:nvPr/>
        </p:nvSpPr>
        <p:spPr>
          <a:xfrm>
            <a:off x="0" y="502276"/>
            <a:ext cx="12192000" cy="5853448"/>
          </a:xfrm>
          <a:prstGeom prst="rect">
            <a:avLst/>
          </a:prstGeom>
          <a:solidFill>
            <a:srgbClr val="339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3BDFC232-4317-4EE5-92DF-3D6B254E8D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4403" y="5430682"/>
            <a:ext cx="660911" cy="661406"/>
          </a:xfrm>
          <a:prstGeom prst="rect">
            <a:avLst/>
          </a:prstGeom>
        </p:spPr>
      </p:pic>
      <p:sp>
        <p:nvSpPr>
          <p:cNvPr id="3" name="Subtítulo 2">
            <a:extLst>
              <a:ext uri="{FF2B5EF4-FFF2-40B4-BE49-F238E27FC236}">
                <a16:creationId xmlns:a16="http://schemas.microsoft.com/office/drawing/2014/main" id="{481B7F9D-B734-43B0-A7BC-56EB56BB93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4372" y="3122384"/>
            <a:ext cx="11400971" cy="613233"/>
          </a:xfrm>
        </p:spPr>
        <p:txBody>
          <a:bodyPr>
            <a:noAutofit/>
          </a:bodyPr>
          <a:lstStyle/>
          <a:p>
            <a:r>
              <a:rPr lang="pt-BR" sz="6600" b="1" dirty="0">
                <a:solidFill>
                  <a:schemeClr val="bg1"/>
                </a:solidFill>
                <a:latin typeface="Nexa Bold" panose="02000000000000000000" pitchFamily="50" charset="0"/>
              </a:rPr>
              <a:t>Software do OBC</a:t>
            </a:r>
            <a:endParaRPr lang="pt-BR" sz="6600" dirty="0">
              <a:solidFill>
                <a:schemeClr val="bg1"/>
              </a:solidFill>
              <a:latin typeface="Nexa Bold" panose="020000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15333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0C42F29B-DADF-4891-A2DF-ABB0C2D64D21}"/>
              </a:ext>
            </a:extLst>
          </p:cNvPr>
          <p:cNvSpPr/>
          <p:nvPr/>
        </p:nvSpPr>
        <p:spPr>
          <a:xfrm>
            <a:off x="0" y="1"/>
            <a:ext cx="12192000" cy="601822"/>
          </a:xfrm>
          <a:prstGeom prst="rect">
            <a:avLst/>
          </a:prstGeom>
          <a:solidFill>
            <a:srgbClr val="339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7A941B97-4A5A-4DFA-9539-1E669383857A}"/>
              </a:ext>
            </a:extLst>
          </p:cNvPr>
          <p:cNvSpPr/>
          <p:nvPr/>
        </p:nvSpPr>
        <p:spPr>
          <a:xfrm>
            <a:off x="337313" y="6571456"/>
            <a:ext cx="10548000" cy="45719"/>
          </a:xfrm>
          <a:prstGeom prst="rect">
            <a:avLst/>
          </a:prstGeom>
          <a:solidFill>
            <a:srgbClr val="339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Subtítulo 2">
            <a:extLst>
              <a:ext uri="{FF2B5EF4-FFF2-40B4-BE49-F238E27FC236}">
                <a16:creationId xmlns:a16="http://schemas.microsoft.com/office/drawing/2014/main" id="{5863D848-9441-4787-9722-0C996EC2B987}"/>
              </a:ext>
            </a:extLst>
          </p:cNvPr>
          <p:cNvSpPr txBox="1">
            <a:spLocks/>
          </p:cNvSpPr>
          <p:nvPr/>
        </p:nvSpPr>
        <p:spPr>
          <a:xfrm>
            <a:off x="337313" y="115192"/>
            <a:ext cx="3599542" cy="37144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b="1" dirty="0">
                <a:solidFill>
                  <a:schemeClr val="bg1"/>
                </a:solidFill>
                <a:latin typeface="Nexa Bold" panose="02000000000000000000" pitchFamily="50" charset="0"/>
              </a:rPr>
              <a:t>4.Software do OBC</a:t>
            </a:r>
            <a:endParaRPr lang="pt-BR" dirty="0">
              <a:solidFill>
                <a:schemeClr val="bg1"/>
              </a:solidFill>
              <a:latin typeface="Nexa Bold" panose="02000000000000000000" pitchFamily="50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3BDFC232-4317-4EE5-92DF-3D6B254E8D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3252" y="28419"/>
            <a:ext cx="544577" cy="54498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44A89488-4619-4CD8-B673-D16A05C316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5823" y="6342965"/>
            <a:ext cx="945548" cy="456833"/>
          </a:xfrm>
          <a:prstGeom prst="rect">
            <a:avLst/>
          </a:prstGeom>
        </p:spPr>
      </p:pic>
      <p:sp>
        <p:nvSpPr>
          <p:cNvPr id="11" name="Subtítulo 2">
            <a:extLst>
              <a:ext uri="{FF2B5EF4-FFF2-40B4-BE49-F238E27FC236}">
                <a16:creationId xmlns:a16="http://schemas.microsoft.com/office/drawing/2014/main" id="{CBBC88FC-3ED7-4852-A876-1593531C82BE}"/>
              </a:ext>
            </a:extLst>
          </p:cNvPr>
          <p:cNvSpPr txBox="1">
            <a:spLocks/>
          </p:cNvSpPr>
          <p:nvPr/>
        </p:nvSpPr>
        <p:spPr>
          <a:xfrm>
            <a:off x="130629" y="794111"/>
            <a:ext cx="11930742" cy="20392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defRPr/>
            </a:pPr>
            <a:r>
              <a:rPr lang="pt-BR" sz="2200" b="1">
                <a:latin typeface="Cambria" panose="02040503050406030204" pitchFamily="18" charset="0"/>
              </a:rPr>
              <a:t>Requisitos e Funcionalidades</a:t>
            </a:r>
          </a:p>
          <a:p>
            <a:pPr marL="342900" indent="-342900" algn="l">
              <a:buFont typeface="Arial" panose="020B0604020202020204" pitchFamily="34" charset="0"/>
              <a:buChar char="•"/>
              <a:defRPr/>
            </a:pPr>
            <a:r>
              <a:rPr lang="pt-BR">
                <a:latin typeface="Cambria" panose="02040503050406030204" pitchFamily="18" charset="0"/>
              </a:rPr>
              <a:t>Poucos requisitos foram delimitados, pois o projeto da missão CubeSat ainda está em fase de discussão;</a:t>
            </a:r>
          </a:p>
          <a:p>
            <a:pPr marL="342900" indent="-342900" algn="l">
              <a:buFont typeface="Arial" panose="020B0604020202020204" pitchFamily="34" charset="0"/>
              <a:buChar char="•"/>
              <a:defRPr/>
            </a:pPr>
            <a:r>
              <a:rPr lang="pt-BR">
                <a:latin typeface="Cambria" panose="02040503050406030204" pitchFamily="18" charset="0"/>
              </a:rPr>
              <a:t>A abordagem utilizada para contornar essa situação foi adicionando requisitos das missões QB50 e Aato-1;</a:t>
            </a:r>
          </a:p>
          <a:p>
            <a:pPr marL="342900" indent="-342900" algn="l">
              <a:buFont typeface="Arial" panose="020B0604020202020204" pitchFamily="34" charset="0"/>
              <a:buChar char="•"/>
              <a:defRPr/>
            </a:pPr>
            <a:endParaRPr lang="pt-BR" sz="2200">
              <a:latin typeface="Cambria" panose="02040503050406030204" pitchFamily="18" charset="0"/>
            </a:endParaRPr>
          </a:p>
          <a:p>
            <a:pPr algn="l">
              <a:defRPr/>
            </a:pPr>
            <a:endParaRPr lang="pt-BR" sz="2200" dirty="0">
              <a:latin typeface="Cambria" panose="02040503050406030204" pitchFamily="18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527B32F-A4A7-43B5-8AD6-FC55645B26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8589" y="3025640"/>
            <a:ext cx="9714822" cy="3118841"/>
          </a:xfrm>
          <a:prstGeom prst="rect">
            <a:avLst/>
          </a:prstGeom>
        </p:spPr>
      </p:pic>
      <p:sp>
        <p:nvSpPr>
          <p:cNvPr id="12" name="Retângulo 11">
            <a:extLst>
              <a:ext uri="{FF2B5EF4-FFF2-40B4-BE49-F238E27FC236}">
                <a16:creationId xmlns:a16="http://schemas.microsoft.com/office/drawing/2014/main" id="{FA11E455-AA27-490F-B244-F7F277F4FCAF}"/>
              </a:ext>
            </a:extLst>
          </p:cNvPr>
          <p:cNvSpPr/>
          <p:nvPr/>
        </p:nvSpPr>
        <p:spPr>
          <a:xfrm>
            <a:off x="4455935" y="6063889"/>
            <a:ext cx="31997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600" dirty="0">
                <a:latin typeface="Cambria" panose="02040503050406030204" pitchFamily="18" charset="0"/>
              </a:rPr>
              <a:t>Tabela 6 – Requisitos do </a:t>
            </a:r>
            <a:r>
              <a:rPr lang="pt-BR" sz="1600" i="1" dirty="0">
                <a:latin typeface="Cambria" panose="02040503050406030204" pitchFamily="18" charset="0"/>
              </a:rPr>
              <a:t>Software</a:t>
            </a:r>
            <a:r>
              <a:rPr lang="pt-BR" sz="1600" dirty="0">
                <a:latin typeface="Cambria" panose="020405030504060302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021826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481B7F9D-B734-43B0-A7BC-56EB56BB93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0629" y="794111"/>
            <a:ext cx="11930742" cy="5269778"/>
          </a:xfrm>
        </p:spPr>
        <p:txBody>
          <a:bodyPr>
            <a:normAutofit/>
          </a:bodyPr>
          <a:lstStyle/>
          <a:p>
            <a:pPr algn="l">
              <a:defRPr/>
            </a:pPr>
            <a:r>
              <a:rPr lang="pt-BR" sz="2000" b="1" dirty="0">
                <a:latin typeface="Cambria" panose="02040503050406030204" pitchFamily="18" charset="0"/>
              </a:rPr>
              <a:t>Arquitetura</a:t>
            </a:r>
          </a:p>
          <a:p>
            <a:pPr marL="342900" indent="-342900" algn="l"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mbria" panose="02040503050406030204" pitchFamily="18" charset="0"/>
              </a:rPr>
              <a:t>Arquitetura baseada em Camadas </a:t>
            </a:r>
            <a:r>
              <a:rPr lang="en-US" sz="2000" dirty="0"/>
              <a:t>(LBA, do </a:t>
            </a:r>
            <a:r>
              <a:rPr lang="en-US" sz="2000" dirty="0" err="1"/>
              <a:t>inglês</a:t>
            </a:r>
            <a:r>
              <a:rPr lang="en-US" sz="2000" dirty="0"/>
              <a:t> Layered-based Architecture);</a:t>
            </a:r>
          </a:p>
          <a:p>
            <a:pPr marL="342900" indent="-342900" algn="l">
              <a:buFont typeface="Arial" panose="020B0604020202020204" pitchFamily="34" charset="0"/>
              <a:buChar char="•"/>
              <a:defRPr/>
            </a:pPr>
            <a:r>
              <a:rPr lang="pt-BR" sz="2000" dirty="0"/>
              <a:t>Abstrai o </a:t>
            </a:r>
            <a:r>
              <a:rPr lang="pt-BR" sz="2000" i="1" dirty="0"/>
              <a:t>software</a:t>
            </a:r>
            <a:r>
              <a:rPr lang="pt-BR" sz="2000" dirty="0"/>
              <a:t> embarcado de acordo com sua proximidade com o </a:t>
            </a:r>
            <a:r>
              <a:rPr lang="pt-BR" sz="2000" i="1" dirty="0"/>
              <a:t>hardware;</a:t>
            </a:r>
            <a:endParaRPr lang="pt-BR" sz="2000" i="1" dirty="0">
              <a:latin typeface="Cambria" panose="02040503050406030204" pitchFamily="18" charset="0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0C42F29B-DADF-4891-A2DF-ABB0C2D64D21}"/>
              </a:ext>
            </a:extLst>
          </p:cNvPr>
          <p:cNvSpPr/>
          <p:nvPr/>
        </p:nvSpPr>
        <p:spPr>
          <a:xfrm>
            <a:off x="0" y="1"/>
            <a:ext cx="12192000" cy="601822"/>
          </a:xfrm>
          <a:prstGeom prst="rect">
            <a:avLst/>
          </a:prstGeom>
          <a:solidFill>
            <a:srgbClr val="339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7A941B97-4A5A-4DFA-9539-1E669383857A}"/>
              </a:ext>
            </a:extLst>
          </p:cNvPr>
          <p:cNvSpPr/>
          <p:nvPr/>
        </p:nvSpPr>
        <p:spPr>
          <a:xfrm>
            <a:off x="337313" y="6571456"/>
            <a:ext cx="10548000" cy="45719"/>
          </a:xfrm>
          <a:prstGeom prst="rect">
            <a:avLst/>
          </a:prstGeom>
          <a:solidFill>
            <a:srgbClr val="339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3BDFC232-4317-4EE5-92DF-3D6B254E8D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3252" y="28419"/>
            <a:ext cx="544577" cy="54498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44A89488-4619-4CD8-B673-D16A05C316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5823" y="6342965"/>
            <a:ext cx="945548" cy="456833"/>
          </a:xfrm>
          <a:prstGeom prst="rect">
            <a:avLst/>
          </a:prstGeom>
        </p:spPr>
      </p:pic>
      <p:grpSp>
        <p:nvGrpSpPr>
          <p:cNvPr id="6" name="Agrupar 5">
            <a:extLst>
              <a:ext uri="{FF2B5EF4-FFF2-40B4-BE49-F238E27FC236}">
                <a16:creationId xmlns:a16="http://schemas.microsoft.com/office/drawing/2014/main" id="{82B46727-E071-4037-A3F0-E969B1DE1928}"/>
              </a:ext>
            </a:extLst>
          </p:cNvPr>
          <p:cNvGrpSpPr/>
          <p:nvPr/>
        </p:nvGrpSpPr>
        <p:grpSpPr>
          <a:xfrm>
            <a:off x="1585283" y="2301189"/>
            <a:ext cx="9021434" cy="2677656"/>
            <a:chOff x="1585283" y="2133566"/>
            <a:chExt cx="9021434" cy="2677656"/>
          </a:xfrm>
        </p:grpSpPr>
        <p:pic>
          <p:nvPicPr>
            <p:cNvPr id="4" name="Imagem 3">
              <a:extLst>
                <a:ext uri="{FF2B5EF4-FFF2-40B4-BE49-F238E27FC236}">
                  <a16:creationId xmlns:a16="http://schemas.microsoft.com/office/drawing/2014/main" id="{25B56B00-52CE-4457-92AB-E511EC96E7B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5283" y="2505472"/>
              <a:ext cx="9021434" cy="1933845"/>
            </a:xfrm>
            <a:prstGeom prst="rect">
              <a:avLst/>
            </a:prstGeom>
          </p:spPr>
        </p:pic>
        <p:sp>
          <p:nvSpPr>
            <p:cNvPr id="5" name="Retângulo 4">
              <a:extLst>
                <a:ext uri="{FF2B5EF4-FFF2-40B4-BE49-F238E27FC236}">
                  <a16:creationId xmlns:a16="http://schemas.microsoft.com/office/drawing/2014/main" id="{8C61E4CD-C4EC-4F37-88A5-382A6555BE56}"/>
                </a:ext>
              </a:extLst>
            </p:cNvPr>
            <p:cNvSpPr/>
            <p:nvPr/>
          </p:nvSpPr>
          <p:spPr>
            <a:xfrm>
              <a:off x="2563313" y="2133566"/>
              <a:ext cx="6096000" cy="2677656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ctr"/>
              <a:r>
                <a:rPr lang="pt-BR" sz="1400" dirty="0">
                  <a:latin typeface="Cambria" panose="02040503050406030204" pitchFamily="18" charset="0"/>
                </a:rPr>
                <a:t>Fonte: (EBRARY, 2018, adaptado pág.1). </a:t>
              </a:r>
            </a:p>
            <a:p>
              <a:pPr algn="ctr"/>
              <a:endParaRPr lang="pt-BR" sz="1400" dirty="0">
                <a:latin typeface="Cambria" panose="02040503050406030204" pitchFamily="18" charset="0"/>
              </a:endParaRPr>
            </a:p>
            <a:p>
              <a:pPr algn="ctr"/>
              <a:endParaRPr lang="pt-BR" sz="1400" dirty="0">
                <a:latin typeface="Cambria" panose="02040503050406030204" pitchFamily="18" charset="0"/>
              </a:endParaRPr>
            </a:p>
            <a:p>
              <a:pPr algn="ctr"/>
              <a:endParaRPr lang="pt-BR" sz="1400" dirty="0">
                <a:latin typeface="Cambria" panose="02040503050406030204" pitchFamily="18" charset="0"/>
              </a:endParaRPr>
            </a:p>
            <a:p>
              <a:pPr algn="ctr"/>
              <a:endParaRPr lang="pt-BR" sz="1400" dirty="0">
                <a:latin typeface="Cambria" panose="02040503050406030204" pitchFamily="18" charset="0"/>
              </a:endParaRPr>
            </a:p>
            <a:p>
              <a:pPr algn="ctr"/>
              <a:endParaRPr lang="pt-BR" sz="1400" dirty="0">
                <a:latin typeface="Cambria" panose="02040503050406030204" pitchFamily="18" charset="0"/>
              </a:endParaRPr>
            </a:p>
            <a:p>
              <a:pPr algn="ctr"/>
              <a:endParaRPr lang="pt-BR" sz="1400" dirty="0">
                <a:latin typeface="Cambria" panose="02040503050406030204" pitchFamily="18" charset="0"/>
              </a:endParaRPr>
            </a:p>
            <a:p>
              <a:pPr algn="ctr"/>
              <a:endParaRPr lang="pt-BR" sz="1400" dirty="0">
                <a:latin typeface="Cambria" panose="02040503050406030204" pitchFamily="18" charset="0"/>
              </a:endParaRPr>
            </a:p>
            <a:p>
              <a:pPr algn="ctr"/>
              <a:endParaRPr lang="pt-BR" sz="1400" dirty="0">
                <a:latin typeface="Cambria" panose="02040503050406030204" pitchFamily="18" charset="0"/>
              </a:endParaRPr>
            </a:p>
            <a:p>
              <a:pPr algn="ctr"/>
              <a:endParaRPr lang="pt-BR" sz="1400" dirty="0">
                <a:latin typeface="Cambria" panose="02040503050406030204" pitchFamily="18" charset="0"/>
              </a:endParaRPr>
            </a:p>
            <a:p>
              <a:pPr algn="ctr"/>
              <a:endParaRPr lang="pt-BR" sz="1400" dirty="0">
                <a:latin typeface="Cambria" panose="02040503050406030204" pitchFamily="18" charset="0"/>
              </a:endParaRPr>
            </a:p>
            <a:p>
              <a:pPr algn="ctr"/>
              <a:r>
                <a:rPr lang="pt-BR" sz="1400" dirty="0">
                  <a:latin typeface="Cambria" panose="02040503050406030204" pitchFamily="18" charset="0"/>
                </a:rPr>
                <a:t>Figura 14 – Arquitetura de abstração de Camadas.</a:t>
              </a:r>
            </a:p>
          </p:txBody>
        </p:sp>
      </p:grpSp>
      <p:sp>
        <p:nvSpPr>
          <p:cNvPr id="13" name="Elipse 12">
            <a:extLst>
              <a:ext uri="{FF2B5EF4-FFF2-40B4-BE49-F238E27FC236}">
                <a16:creationId xmlns:a16="http://schemas.microsoft.com/office/drawing/2014/main" id="{6B9263A7-E051-416F-A3C4-FE48E6EC258C}"/>
              </a:ext>
            </a:extLst>
          </p:cNvPr>
          <p:cNvSpPr/>
          <p:nvPr/>
        </p:nvSpPr>
        <p:spPr>
          <a:xfrm>
            <a:off x="7338812" y="4178300"/>
            <a:ext cx="3175607" cy="502276"/>
          </a:xfrm>
          <a:prstGeom prst="ellipse">
            <a:avLst/>
          </a:prstGeom>
          <a:noFill/>
          <a:ln>
            <a:solidFill>
              <a:srgbClr val="3399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2FC1107B-2F5E-4F6E-ABE7-6DA8DE79B3FE}"/>
              </a:ext>
            </a:extLst>
          </p:cNvPr>
          <p:cNvSpPr txBox="1"/>
          <p:nvPr/>
        </p:nvSpPr>
        <p:spPr>
          <a:xfrm>
            <a:off x="10617412" y="4237608"/>
            <a:ext cx="1478290" cy="369332"/>
          </a:xfrm>
          <a:prstGeom prst="rect">
            <a:avLst/>
          </a:prstGeom>
          <a:noFill/>
          <a:ln>
            <a:solidFill>
              <a:srgbClr val="3399FE"/>
            </a:solidFill>
          </a:ln>
        </p:spPr>
        <p:txBody>
          <a:bodyPr wrap="none" rtlCol="0">
            <a:spAutoFit/>
          </a:bodyPr>
          <a:lstStyle/>
          <a:p>
            <a:r>
              <a:rPr lang="pt-BR" dirty="0">
                <a:latin typeface="Cambria" panose="02040503050406030204" pitchFamily="18" charset="0"/>
              </a:rPr>
              <a:t>Placa do OBC</a:t>
            </a:r>
          </a:p>
        </p:txBody>
      </p:sp>
      <p:sp>
        <p:nvSpPr>
          <p:cNvPr id="24" name="Subtítulo 2">
            <a:extLst>
              <a:ext uri="{FF2B5EF4-FFF2-40B4-BE49-F238E27FC236}">
                <a16:creationId xmlns:a16="http://schemas.microsoft.com/office/drawing/2014/main" id="{5B09AB70-B2EC-490A-B6B8-520ECCF1199D}"/>
              </a:ext>
            </a:extLst>
          </p:cNvPr>
          <p:cNvSpPr txBox="1">
            <a:spLocks/>
          </p:cNvSpPr>
          <p:nvPr/>
        </p:nvSpPr>
        <p:spPr>
          <a:xfrm>
            <a:off x="337313" y="115192"/>
            <a:ext cx="3599542" cy="37144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b="1" dirty="0">
                <a:solidFill>
                  <a:schemeClr val="bg1"/>
                </a:solidFill>
                <a:latin typeface="Nexa Bold" panose="02000000000000000000" pitchFamily="50" charset="0"/>
              </a:rPr>
              <a:t>4.Software do OBC</a:t>
            </a:r>
            <a:endParaRPr lang="pt-BR" dirty="0">
              <a:solidFill>
                <a:schemeClr val="bg1"/>
              </a:solidFill>
              <a:latin typeface="Nexa Bold" panose="020000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74439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481B7F9D-B734-43B0-A7BC-56EB56BB93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0629" y="794111"/>
            <a:ext cx="11930742" cy="5269778"/>
          </a:xfrm>
        </p:spPr>
        <p:txBody>
          <a:bodyPr>
            <a:normAutofit/>
          </a:bodyPr>
          <a:lstStyle/>
          <a:p>
            <a:pPr algn="l">
              <a:defRPr/>
            </a:pPr>
            <a:r>
              <a:rPr lang="pt-BR" sz="2000" b="1" dirty="0">
                <a:latin typeface="Cambria" panose="02040503050406030204" pitchFamily="18" charset="0"/>
              </a:rPr>
              <a:t>Arquitetura</a:t>
            </a:r>
          </a:p>
          <a:p>
            <a:pPr marL="342900" indent="-342900" algn="l"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mbria" panose="02040503050406030204" pitchFamily="18" charset="0"/>
              </a:rPr>
              <a:t>Arquitetura baseada em Camadas </a:t>
            </a:r>
            <a:r>
              <a:rPr lang="en-US" sz="2000" dirty="0"/>
              <a:t>(LBA, do </a:t>
            </a:r>
            <a:r>
              <a:rPr lang="en-US" sz="2000" dirty="0" err="1"/>
              <a:t>inglês</a:t>
            </a:r>
            <a:r>
              <a:rPr lang="en-US" sz="2000" dirty="0"/>
              <a:t> Layered-based Architecture);</a:t>
            </a:r>
          </a:p>
          <a:p>
            <a:pPr marL="342900" indent="-342900" algn="l">
              <a:buFont typeface="Arial" panose="020B0604020202020204" pitchFamily="34" charset="0"/>
              <a:buChar char="•"/>
              <a:defRPr/>
            </a:pPr>
            <a:r>
              <a:rPr lang="pt-BR" sz="2000" dirty="0"/>
              <a:t>Abstrai o </a:t>
            </a:r>
            <a:r>
              <a:rPr lang="pt-BR" sz="2000" i="1" dirty="0"/>
              <a:t>software</a:t>
            </a:r>
            <a:r>
              <a:rPr lang="pt-BR" sz="2000" dirty="0"/>
              <a:t> embarcado de acordo com sua proximidade com o </a:t>
            </a:r>
            <a:r>
              <a:rPr lang="pt-BR" sz="2000" i="1" dirty="0"/>
              <a:t>hardware;</a:t>
            </a:r>
            <a:endParaRPr lang="pt-BR" sz="2000" i="1" dirty="0">
              <a:latin typeface="Cambria" panose="02040503050406030204" pitchFamily="18" charset="0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0C42F29B-DADF-4891-A2DF-ABB0C2D64D21}"/>
              </a:ext>
            </a:extLst>
          </p:cNvPr>
          <p:cNvSpPr/>
          <p:nvPr/>
        </p:nvSpPr>
        <p:spPr>
          <a:xfrm>
            <a:off x="0" y="1"/>
            <a:ext cx="12192000" cy="601822"/>
          </a:xfrm>
          <a:prstGeom prst="rect">
            <a:avLst/>
          </a:prstGeom>
          <a:solidFill>
            <a:srgbClr val="339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7A941B97-4A5A-4DFA-9539-1E669383857A}"/>
              </a:ext>
            </a:extLst>
          </p:cNvPr>
          <p:cNvSpPr/>
          <p:nvPr/>
        </p:nvSpPr>
        <p:spPr>
          <a:xfrm>
            <a:off x="337313" y="6571456"/>
            <a:ext cx="10548000" cy="45719"/>
          </a:xfrm>
          <a:prstGeom prst="rect">
            <a:avLst/>
          </a:prstGeom>
          <a:solidFill>
            <a:srgbClr val="339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3BDFC232-4317-4EE5-92DF-3D6B254E8D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3252" y="28419"/>
            <a:ext cx="544577" cy="54498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44A89488-4619-4CD8-B673-D16A05C316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5823" y="6342965"/>
            <a:ext cx="945548" cy="456833"/>
          </a:xfrm>
          <a:prstGeom prst="rect">
            <a:avLst/>
          </a:prstGeom>
        </p:spPr>
      </p:pic>
      <p:grpSp>
        <p:nvGrpSpPr>
          <p:cNvPr id="6" name="Agrupar 5">
            <a:extLst>
              <a:ext uri="{FF2B5EF4-FFF2-40B4-BE49-F238E27FC236}">
                <a16:creationId xmlns:a16="http://schemas.microsoft.com/office/drawing/2014/main" id="{82B46727-E071-4037-A3F0-E969B1DE1928}"/>
              </a:ext>
            </a:extLst>
          </p:cNvPr>
          <p:cNvGrpSpPr/>
          <p:nvPr/>
        </p:nvGrpSpPr>
        <p:grpSpPr>
          <a:xfrm>
            <a:off x="1585283" y="2301189"/>
            <a:ext cx="9021434" cy="2677656"/>
            <a:chOff x="1585283" y="2133566"/>
            <a:chExt cx="9021434" cy="2677656"/>
          </a:xfrm>
        </p:grpSpPr>
        <p:pic>
          <p:nvPicPr>
            <p:cNvPr id="4" name="Imagem 3">
              <a:extLst>
                <a:ext uri="{FF2B5EF4-FFF2-40B4-BE49-F238E27FC236}">
                  <a16:creationId xmlns:a16="http://schemas.microsoft.com/office/drawing/2014/main" id="{25B56B00-52CE-4457-92AB-E511EC96E7B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5283" y="2505472"/>
              <a:ext cx="9021434" cy="1933845"/>
            </a:xfrm>
            <a:prstGeom prst="rect">
              <a:avLst/>
            </a:prstGeom>
          </p:spPr>
        </p:pic>
        <p:sp>
          <p:nvSpPr>
            <p:cNvPr id="5" name="Retângulo 4">
              <a:extLst>
                <a:ext uri="{FF2B5EF4-FFF2-40B4-BE49-F238E27FC236}">
                  <a16:creationId xmlns:a16="http://schemas.microsoft.com/office/drawing/2014/main" id="{8C61E4CD-C4EC-4F37-88A5-382A6555BE56}"/>
                </a:ext>
              </a:extLst>
            </p:cNvPr>
            <p:cNvSpPr/>
            <p:nvPr/>
          </p:nvSpPr>
          <p:spPr>
            <a:xfrm>
              <a:off x="2563313" y="2133566"/>
              <a:ext cx="6096000" cy="2677656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ctr"/>
              <a:r>
                <a:rPr lang="pt-BR" sz="1400" dirty="0">
                  <a:latin typeface="Cambria" panose="02040503050406030204" pitchFamily="18" charset="0"/>
                </a:rPr>
                <a:t>Fonte: (EBRARY, 2018, adaptado pág.1). </a:t>
              </a:r>
            </a:p>
            <a:p>
              <a:pPr algn="ctr"/>
              <a:endParaRPr lang="pt-BR" sz="1400" dirty="0">
                <a:latin typeface="Cambria" panose="02040503050406030204" pitchFamily="18" charset="0"/>
              </a:endParaRPr>
            </a:p>
            <a:p>
              <a:pPr algn="ctr"/>
              <a:endParaRPr lang="pt-BR" sz="1400" dirty="0">
                <a:latin typeface="Cambria" panose="02040503050406030204" pitchFamily="18" charset="0"/>
              </a:endParaRPr>
            </a:p>
            <a:p>
              <a:pPr algn="ctr"/>
              <a:endParaRPr lang="pt-BR" sz="1400" dirty="0">
                <a:latin typeface="Cambria" panose="02040503050406030204" pitchFamily="18" charset="0"/>
              </a:endParaRPr>
            </a:p>
            <a:p>
              <a:pPr algn="ctr"/>
              <a:endParaRPr lang="pt-BR" sz="1400" dirty="0">
                <a:latin typeface="Cambria" panose="02040503050406030204" pitchFamily="18" charset="0"/>
              </a:endParaRPr>
            </a:p>
            <a:p>
              <a:pPr algn="ctr"/>
              <a:endParaRPr lang="pt-BR" sz="1400" dirty="0">
                <a:latin typeface="Cambria" panose="02040503050406030204" pitchFamily="18" charset="0"/>
              </a:endParaRPr>
            </a:p>
            <a:p>
              <a:pPr algn="ctr"/>
              <a:endParaRPr lang="pt-BR" sz="1400" dirty="0">
                <a:latin typeface="Cambria" panose="02040503050406030204" pitchFamily="18" charset="0"/>
              </a:endParaRPr>
            </a:p>
            <a:p>
              <a:pPr algn="ctr"/>
              <a:endParaRPr lang="pt-BR" sz="1400" dirty="0">
                <a:latin typeface="Cambria" panose="02040503050406030204" pitchFamily="18" charset="0"/>
              </a:endParaRPr>
            </a:p>
            <a:p>
              <a:pPr algn="ctr"/>
              <a:endParaRPr lang="pt-BR" sz="1400" dirty="0">
                <a:latin typeface="Cambria" panose="02040503050406030204" pitchFamily="18" charset="0"/>
              </a:endParaRPr>
            </a:p>
            <a:p>
              <a:pPr algn="ctr"/>
              <a:endParaRPr lang="pt-BR" sz="1400" dirty="0">
                <a:latin typeface="Cambria" panose="02040503050406030204" pitchFamily="18" charset="0"/>
              </a:endParaRPr>
            </a:p>
            <a:p>
              <a:pPr algn="ctr"/>
              <a:endParaRPr lang="pt-BR" sz="1400" dirty="0">
                <a:latin typeface="Cambria" panose="02040503050406030204" pitchFamily="18" charset="0"/>
              </a:endParaRPr>
            </a:p>
            <a:p>
              <a:pPr algn="ctr"/>
              <a:r>
                <a:rPr lang="pt-BR" sz="1400" dirty="0">
                  <a:latin typeface="Cambria" panose="02040503050406030204" pitchFamily="18" charset="0"/>
                </a:rPr>
                <a:t>Figura 14 – Arquitetura de abstração de Camadas.</a:t>
              </a:r>
            </a:p>
          </p:txBody>
        </p:sp>
      </p:grpSp>
      <p:sp>
        <p:nvSpPr>
          <p:cNvPr id="16" name="Elipse 15">
            <a:extLst>
              <a:ext uri="{FF2B5EF4-FFF2-40B4-BE49-F238E27FC236}">
                <a16:creationId xmlns:a16="http://schemas.microsoft.com/office/drawing/2014/main" id="{51754766-567A-43C7-B60B-01D47C0858A1}"/>
              </a:ext>
            </a:extLst>
          </p:cNvPr>
          <p:cNvSpPr/>
          <p:nvPr/>
        </p:nvSpPr>
        <p:spPr>
          <a:xfrm>
            <a:off x="7378028" y="3728316"/>
            <a:ext cx="3175607" cy="50227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CCD93463-F898-4E0A-A722-AC1A457A17C8}"/>
              </a:ext>
            </a:extLst>
          </p:cNvPr>
          <p:cNvSpPr txBox="1"/>
          <p:nvPr/>
        </p:nvSpPr>
        <p:spPr>
          <a:xfrm>
            <a:off x="10656628" y="3787624"/>
            <a:ext cx="1127745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pt-BR" dirty="0">
                <a:latin typeface="Cambria" panose="02040503050406030204" pitchFamily="18" charset="0"/>
              </a:rPr>
              <a:t>DriverLib</a:t>
            </a:r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FB92AE2F-EA0C-4324-80C3-F4A6692D9074}"/>
              </a:ext>
            </a:extLst>
          </p:cNvPr>
          <p:cNvSpPr/>
          <p:nvPr/>
        </p:nvSpPr>
        <p:spPr>
          <a:xfrm>
            <a:off x="7338812" y="4178300"/>
            <a:ext cx="3175607" cy="502276"/>
          </a:xfrm>
          <a:prstGeom prst="ellipse">
            <a:avLst/>
          </a:prstGeom>
          <a:noFill/>
          <a:ln>
            <a:solidFill>
              <a:srgbClr val="3399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B2EB8EBA-E6AA-4D58-B7FC-067252C08566}"/>
              </a:ext>
            </a:extLst>
          </p:cNvPr>
          <p:cNvSpPr txBox="1"/>
          <p:nvPr/>
        </p:nvSpPr>
        <p:spPr>
          <a:xfrm>
            <a:off x="10617412" y="4237608"/>
            <a:ext cx="1478290" cy="369332"/>
          </a:xfrm>
          <a:prstGeom prst="rect">
            <a:avLst/>
          </a:prstGeom>
          <a:noFill/>
          <a:ln>
            <a:solidFill>
              <a:srgbClr val="3399FE"/>
            </a:solidFill>
          </a:ln>
        </p:spPr>
        <p:txBody>
          <a:bodyPr wrap="none" rtlCol="0">
            <a:spAutoFit/>
          </a:bodyPr>
          <a:lstStyle/>
          <a:p>
            <a:r>
              <a:rPr lang="pt-BR" dirty="0">
                <a:latin typeface="Cambria" panose="02040503050406030204" pitchFamily="18" charset="0"/>
              </a:rPr>
              <a:t>Placa do OBC</a:t>
            </a:r>
          </a:p>
        </p:txBody>
      </p:sp>
      <p:sp>
        <p:nvSpPr>
          <p:cNvPr id="26" name="Subtítulo 2">
            <a:extLst>
              <a:ext uri="{FF2B5EF4-FFF2-40B4-BE49-F238E27FC236}">
                <a16:creationId xmlns:a16="http://schemas.microsoft.com/office/drawing/2014/main" id="{7792D2D2-67F2-4DC5-9E0F-1440ECC992EB}"/>
              </a:ext>
            </a:extLst>
          </p:cNvPr>
          <p:cNvSpPr txBox="1">
            <a:spLocks/>
          </p:cNvSpPr>
          <p:nvPr/>
        </p:nvSpPr>
        <p:spPr>
          <a:xfrm>
            <a:off x="337313" y="115192"/>
            <a:ext cx="3599542" cy="37144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b="1" dirty="0">
                <a:solidFill>
                  <a:schemeClr val="bg1"/>
                </a:solidFill>
                <a:latin typeface="Nexa Bold" panose="02000000000000000000" pitchFamily="50" charset="0"/>
              </a:rPr>
              <a:t>4.Software do OBC</a:t>
            </a:r>
            <a:endParaRPr lang="pt-BR" dirty="0">
              <a:solidFill>
                <a:schemeClr val="bg1"/>
              </a:solidFill>
              <a:latin typeface="Nexa Bold" panose="020000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11267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481B7F9D-B734-43B0-A7BC-56EB56BB93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0629" y="794111"/>
            <a:ext cx="11930742" cy="5269778"/>
          </a:xfrm>
        </p:spPr>
        <p:txBody>
          <a:bodyPr>
            <a:normAutofit/>
          </a:bodyPr>
          <a:lstStyle/>
          <a:p>
            <a:pPr algn="l">
              <a:defRPr/>
            </a:pPr>
            <a:r>
              <a:rPr lang="pt-BR" sz="2000" b="1" dirty="0">
                <a:latin typeface="Cambria" panose="02040503050406030204" pitchFamily="18" charset="0"/>
              </a:rPr>
              <a:t>Arquitetura</a:t>
            </a:r>
          </a:p>
          <a:p>
            <a:pPr marL="342900" indent="-342900" algn="l"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mbria" panose="02040503050406030204" pitchFamily="18" charset="0"/>
              </a:rPr>
              <a:t>Arquitetura baseada em Camadas </a:t>
            </a:r>
            <a:r>
              <a:rPr lang="en-US" sz="2000" dirty="0"/>
              <a:t>(LBA, do </a:t>
            </a:r>
            <a:r>
              <a:rPr lang="en-US" sz="2000" dirty="0" err="1"/>
              <a:t>inglês</a:t>
            </a:r>
            <a:r>
              <a:rPr lang="en-US" sz="2000" dirty="0"/>
              <a:t> Layered-based Architecture);</a:t>
            </a:r>
          </a:p>
          <a:p>
            <a:pPr marL="342900" indent="-342900" algn="l">
              <a:buFont typeface="Arial" panose="020B0604020202020204" pitchFamily="34" charset="0"/>
              <a:buChar char="•"/>
              <a:defRPr/>
            </a:pPr>
            <a:r>
              <a:rPr lang="pt-BR" sz="2000" dirty="0"/>
              <a:t>Abstrai o </a:t>
            </a:r>
            <a:r>
              <a:rPr lang="pt-BR" sz="2000" i="1" dirty="0"/>
              <a:t>software</a:t>
            </a:r>
            <a:r>
              <a:rPr lang="pt-BR" sz="2000" dirty="0"/>
              <a:t> embarcado de acordo com sua proximidade com o </a:t>
            </a:r>
            <a:r>
              <a:rPr lang="pt-BR" sz="2000" i="1" dirty="0"/>
              <a:t>hardware;</a:t>
            </a:r>
            <a:endParaRPr lang="pt-BR" sz="2000" i="1" dirty="0">
              <a:latin typeface="Cambria" panose="02040503050406030204" pitchFamily="18" charset="0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0C42F29B-DADF-4891-A2DF-ABB0C2D64D21}"/>
              </a:ext>
            </a:extLst>
          </p:cNvPr>
          <p:cNvSpPr/>
          <p:nvPr/>
        </p:nvSpPr>
        <p:spPr>
          <a:xfrm>
            <a:off x="0" y="1"/>
            <a:ext cx="12192000" cy="601822"/>
          </a:xfrm>
          <a:prstGeom prst="rect">
            <a:avLst/>
          </a:prstGeom>
          <a:solidFill>
            <a:srgbClr val="339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7A941B97-4A5A-4DFA-9539-1E669383857A}"/>
              </a:ext>
            </a:extLst>
          </p:cNvPr>
          <p:cNvSpPr/>
          <p:nvPr/>
        </p:nvSpPr>
        <p:spPr>
          <a:xfrm>
            <a:off x="337313" y="6571456"/>
            <a:ext cx="10548000" cy="45719"/>
          </a:xfrm>
          <a:prstGeom prst="rect">
            <a:avLst/>
          </a:prstGeom>
          <a:solidFill>
            <a:srgbClr val="339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3BDFC232-4317-4EE5-92DF-3D6B254E8D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3252" y="28419"/>
            <a:ext cx="544577" cy="54498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44A89488-4619-4CD8-B673-D16A05C316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5823" y="6342965"/>
            <a:ext cx="945548" cy="456833"/>
          </a:xfrm>
          <a:prstGeom prst="rect">
            <a:avLst/>
          </a:prstGeom>
        </p:spPr>
      </p:pic>
      <p:grpSp>
        <p:nvGrpSpPr>
          <p:cNvPr id="6" name="Agrupar 5">
            <a:extLst>
              <a:ext uri="{FF2B5EF4-FFF2-40B4-BE49-F238E27FC236}">
                <a16:creationId xmlns:a16="http://schemas.microsoft.com/office/drawing/2014/main" id="{82B46727-E071-4037-A3F0-E969B1DE1928}"/>
              </a:ext>
            </a:extLst>
          </p:cNvPr>
          <p:cNvGrpSpPr/>
          <p:nvPr/>
        </p:nvGrpSpPr>
        <p:grpSpPr>
          <a:xfrm>
            <a:off x="1585283" y="2301189"/>
            <a:ext cx="9021434" cy="2677656"/>
            <a:chOff x="1585283" y="2133566"/>
            <a:chExt cx="9021434" cy="2677656"/>
          </a:xfrm>
        </p:grpSpPr>
        <p:pic>
          <p:nvPicPr>
            <p:cNvPr id="4" name="Imagem 3">
              <a:extLst>
                <a:ext uri="{FF2B5EF4-FFF2-40B4-BE49-F238E27FC236}">
                  <a16:creationId xmlns:a16="http://schemas.microsoft.com/office/drawing/2014/main" id="{25B56B00-52CE-4457-92AB-E511EC96E7B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5283" y="2505472"/>
              <a:ext cx="9021434" cy="1933845"/>
            </a:xfrm>
            <a:prstGeom prst="rect">
              <a:avLst/>
            </a:prstGeom>
          </p:spPr>
        </p:pic>
        <p:sp>
          <p:nvSpPr>
            <p:cNvPr id="5" name="Retângulo 4">
              <a:extLst>
                <a:ext uri="{FF2B5EF4-FFF2-40B4-BE49-F238E27FC236}">
                  <a16:creationId xmlns:a16="http://schemas.microsoft.com/office/drawing/2014/main" id="{8C61E4CD-C4EC-4F37-88A5-382A6555BE56}"/>
                </a:ext>
              </a:extLst>
            </p:cNvPr>
            <p:cNvSpPr/>
            <p:nvPr/>
          </p:nvSpPr>
          <p:spPr>
            <a:xfrm>
              <a:off x="2563313" y="2133566"/>
              <a:ext cx="6096000" cy="2677656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ctr"/>
              <a:r>
                <a:rPr lang="pt-BR" sz="1400" dirty="0">
                  <a:latin typeface="Cambria" panose="02040503050406030204" pitchFamily="18" charset="0"/>
                </a:rPr>
                <a:t>Fonte: (EBRARY, 2018, adaptado pág.1). </a:t>
              </a:r>
            </a:p>
            <a:p>
              <a:pPr algn="ctr"/>
              <a:endParaRPr lang="pt-BR" sz="1400" dirty="0">
                <a:latin typeface="Cambria" panose="02040503050406030204" pitchFamily="18" charset="0"/>
              </a:endParaRPr>
            </a:p>
            <a:p>
              <a:pPr algn="ctr"/>
              <a:endParaRPr lang="pt-BR" sz="1400" dirty="0">
                <a:latin typeface="Cambria" panose="02040503050406030204" pitchFamily="18" charset="0"/>
              </a:endParaRPr>
            </a:p>
            <a:p>
              <a:pPr algn="ctr"/>
              <a:endParaRPr lang="pt-BR" sz="1400" dirty="0">
                <a:latin typeface="Cambria" panose="02040503050406030204" pitchFamily="18" charset="0"/>
              </a:endParaRPr>
            </a:p>
            <a:p>
              <a:pPr algn="ctr"/>
              <a:endParaRPr lang="pt-BR" sz="1400" dirty="0">
                <a:latin typeface="Cambria" panose="02040503050406030204" pitchFamily="18" charset="0"/>
              </a:endParaRPr>
            </a:p>
            <a:p>
              <a:pPr algn="ctr"/>
              <a:endParaRPr lang="pt-BR" sz="1400" dirty="0">
                <a:latin typeface="Cambria" panose="02040503050406030204" pitchFamily="18" charset="0"/>
              </a:endParaRPr>
            </a:p>
            <a:p>
              <a:pPr algn="ctr"/>
              <a:endParaRPr lang="pt-BR" sz="1400" dirty="0">
                <a:latin typeface="Cambria" panose="02040503050406030204" pitchFamily="18" charset="0"/>
              </a:endParaRPr>
            </a:p>
            <a:p>
              <a:pPr algn="ctr"/>
              <a:endParaRPr lang="pt-BR" sz="1400" dirty="0">
                <a:latin typeface="Cambria" panose="02040503050406030204" pitchFamily="18" charset="0"/>
              </a:endParaRPr>
            </a:p>
            <a:p>
              <a:pPr algn="ctr"/>
              <a:endParaRPr lang="pt-BR" sz="1400" dirty="0">
                <a:latin typeface="Cambria" panose="02040503050406030204" pitchFamily="18" charset="0"/>
              </a:endParaRPr>
            </a:p>
            <a:p>
              <a:pPr algn="ctr"/>
              <a:endParaRPr lang="pt-BR" sz="1400" dirty="0">
                <a:latin typeface="Cambria" panose="02040503050406030204" pitchFamily="18" charset="0"/>
              </a:endParaRPr>
            </a:p>
            <a:p>
              <a:pPr algn="ctr"/>
              <a:endParaRPr lang="pt-BR" sz="1400" dirty="0">
                <a:latin typeface="Cambria" panose="02040503050406030204" pitchFamily="18" charset="0"/>
              </a:endParaRPr>
            </a:p>
            <a:p>
              <a:pPr algn="ctr"/>
              <a:r>
                <a:rPr lang="pt-BR" sz="1400" dirty="0">
                  <a:latin typeface="Cambria" panose="02040503050406030204" pitchFamily="18" charset="0"/>
                </a:rPr>
                <a:t>Figura 14 – Arquitetura de abstração de Camadas.</a:t>
              </a:r>
            </a:p>
          </p:txBody>
        </p:sp>
      </p:grpSp>
      <p:sp>
        <p:nvSpPr>
          <p:cNvPr id="16" name="Elipse 15">
            <a:extLst>
              <a:ext uri="{FF2B5EF4-FFF2-40B4-BE49-F238E27FC236}">
                <a16:creationId xmlns:a16="http://schemas.microsoft.com/office/drawing/2014/main" id="{51754766-567A-43C7-B60B-01D47C0858A1}"/>
              </a:ext>
            </a:extLst>
          </p:cNvPr>
          <p:cNvSpPr/>
          <p:nvPr/>
        </p:nvSpPr>
        <p:spPr>
          <a:xfrm>
            <a:off x="7378028" y="3728316"/>
            <a:ext cx="3175607" cy="50227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CCD93463-F898-4E0A-A722-AC1A457A17C8}"/>
              </a:ext>
            </a:extLst>
          </p:cNvPr>
          <p:cNvSpPr txBox="1"/>
          <p:nvPr/>
        </p:nvSpPr>
        <p:spPr>
          <a:xfrm>
            <a:off x="10656628" y="3787624"/>
            <a:ext cx="1127745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pt-BR" dirty="0">
                <a:latin typeface="Cambria" panose="02040503050406030204" pitchFamily="18" charset="0"/>
              </a:rPr>
              <a:t>DriverLib</a:t>
            </a:r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3620D55C-5E6C-4AB7-A826-7CA34A3316B4}"/>
              </a:ext>
            </a:extLst>
          </p:cNvPr>
          <p:cNvSpPr/>
          <p:nvPr/>
        </p:nvSpPr>
        <p:spPr>
          <a:xfrm>
            <a:off x="7338812" y="3328599"/>
            <a:ext cx="3175607" cy="502276"/>
          </a:xfrm>
          <a:prstGeom prst="ellipse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E14251F3-A6B6-4020-B97A-77961AA75E16}"/>
              </a:ext>
            </a:extLst>
          </p:cNvPr>
          <p:cNvSpPr txBox="1"/>
          <p:nvPr/>
        </p:nvSpPr>
        <p:spPr>
          <a:xfrm>
            <a:off x="10617412" y="3387907"/>
            <a:ext cx="1153842" cy="369332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txBody>
          <a:bodyPr wrap="none" rtlCol="0">
            <a:spAutoFit/>
          </a:bodyPr>
          <a:lstStyle/>
          <a:p>
            <a:r>
              <a:rPr lang="pt-BR" dirty="0">
                <a:latin typeface="Cambria" panose="02040503050406030204" pitchFamily="18" charset="0"/>
              </a:rPr>
              <a:t>FreeRTOS</a:t>
            </a:r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FB92AE2F-EA0C-4324-80C3-F4A6692D9074}"/>
              </a:ext>
            </a:extLst>
          </p:cNvPr>
          <p:cNvSpPr/>
          <p:nvPr/>
        </p:nvSpPr>
        <p:spPr>
          <a:xfrm>
            <a:off x="7338812" y="4178300"/>
            <a:ext cx="3175607" cy="502276"/>
          </a:xfrm>
          <a:prstGeom prst="ellipse">
            <a:avLst/>
          </a:prstGeom>
          <a:noFill/>
          <a:ln>
            <a:solidFill>
              <a:srgbClr val="3399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B2EB8EBA-E6AA-4D58-B7FC-067252C08566}"/>
              </a:ext>
            </a:extLst>
          </p:cNvPr>
          <p:cNvSpPr txBox="1"/>
          <p:nvPr/>
        </p:nvSpPr>
        <p:spPr>
          <a:xfrm>
            <a:off x="10617412" y="4237608"/>
            <a:ext cx="1478290" cy="369332"/>
          </a:xfrm>
          <a:prstGeom prst="rect">
            <a:avLst/>
          </a:prstGeom>
          <a:noFill/>
          <a:ln>
            <a:solidFill>
              <a:srgbClr val="3399FE"/>
            </a:solidFill>
          </a:ln>
        </p:spPr>
        <p:txBody>
          <a:bodyPr wrap="none" rtlCol="0">
            <a:spAutoFit/>
          </a:bodyPr>
          <a:lstStyle/>
          <a:p>
            <a:r>
              <a:rPr lang="pt-BR" dirty="0">
                <a:latin typeface="Cambria" panose="02040503050406030204" pitchFamily="18" charset="0"/>
              </a:rPr>
              <a:t>Placa do OBC</a:t>
            </a:r>
          </a:p>
        </p:txBody>
      </p:sp>
      <p:sp>
        <p:nvSpPr>
          <p:cNvPr id="26" name="Subtítulo 2">
            <a:extLst>
              <a:ext uri="{FF2B5EF4-FFF2-40B4-BE49-F238E27FC236}">
                <a16:creationId xmlns:a16="http://schemas.microsoft.com/office/drawing/2014/main" id="{B7A25A69-48CA-4322-A886-7C69F501A813}"/>
              </a:ext>
            </a:extLst>
          </p:cNvPr>
          <p:cNvSpPr txBox="1">
            <a:spLocks/>
          </p:cNvSpPr>
          <p:nvPr/>
        </p:nvSpPr>
        <p:spPr>
          <a:xfrm>
            <a:off x="337313" y="115192"/>
            <a:ext cx="3599542" cy="37144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b="1" dirty="0">
                <a:solidFill>
                  <a:schemeClr val="bg1"/>
                </a:solidFill>
                <a:latin typeface="Nexa Bold" panose="02000000000000000000" pitchFamily="50" charset="0"/>
              </a:rPr>
              <a:t>4.Software do OBC</a:t>
            </a:r>
            <a:endParaRPr lang="pt-BR" dirty="0">
              <a:solidFill>
                <a:schemeClr val="bg1"/>
              </a:solidFill>
              <a:latin typeface="Nexa Bold" panose="020000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98355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481B7F9D-B734-43B0-A7BC-56EB56BB93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0629" y="794111"/>
            <a:ext cx="11930742" cy="5269778"/>
          </a:xfrm>
        </p:spPr>
        <p:txBody>
          <a:bodyPr>
            <a:normAutofit/>
          </a:bodyPr>
          <a:lstStyle/>
          <a:p>
            <a:pPr algn="l">
              <a:defRPr/>
            </a:pPr>
            <a:r>
              <a:rPr lang="pt-BR" sz="2000" b="1" dirty="0">
                <a:latin typeface="Cambria" panose="02040503050406030204" pitchFamily="18" charset="0"/>
              </a:rPr>
              <a:t>Arquitetura</a:t>
            </a:r>
          </a:p>
          <a:p>
            <a:pPr marL="342900" indent="-342900" algn="l"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mbria" panose="02040503050406030204" pitchFamily="18" charset="0"/>
              </a:rPr>
              <a:t>Arquitetura baseada em Camadas </a:t>
            </a:r>
            <a:r>
              <a:rPr lang="en-US" sz="2000" dirty="0"/>
              <a:t>(LBA, do </a:t>
            </a:r>
            <a:r>
              <a:rPr lang="en-US" sz="2000" dirty="0" err="1"/>
              <a:t>inglês</a:t>
            </a:r>
            <a:r>
              <a:rPr lang="en-US" sz="2000" dirty="0"/>
              <a:t> Layered-based Architecture);</a:t>
            </a:r>
          </a:p>
          <a:p>
            <a:pPr marL="342900" indent="-342900" algn="l">
              <a:buFont typeface="Arial" panose="020B0604020202020204" pitchFamily="34" charset="0"/>
              <a:buChar char="•"/>
              <a:defRPr/>
            </a:pPr>
            <a:r>
              <a:rPr lang="pt-BR" sz="2000" dirty="0"/>
              <a:t>Abstrai o </a:t>
            </a:r>
            <a:r>
              <a:rPr lang="pt-BR" sz="2000" i="1" dirty="0"/>
              <a:t>software</a:t>
            </a:r>
            <a:r>
              <a:rPr lang="pt-BR" sz="2000" dirty="0"/>
              <a:t> embarcado de acordo com sua proximidade com o </a:t>
            </a:r>
            <a:r>
              <a:rPr lang="pt-BR" sz="2000" i="1" dirty="0"/>
              <a:t>hardware;</a:t>
            </a:r>
            <a:endParaRPr lang="pt-BR" sz="2000" i="1" dirty="0">
              <a:latin typeface="Cambria" panose="02040503050406030204" pitchFamily="18" charset="0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0C42F29B-DADF-4891-A2DF-ABB0C2D64D21}"/>
              </a:ext>
            </a:extLst>
          </p:cNvPr>
          <p:cNvSpPr/>
          <p:nvPr/>
        </p:nvSpPr>
        <p:spPr>
          <a:xfrm>
            <a:off x="0" y="1"/>
            <a:ext cx="12192000" cy="601822"/>
          </a:xfrm>
          <a:prstGeom prst="rect">
            <a:avLst/>
          </a:prstGeom>
          <a:solidFill>
            <a:srgbClr val="339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7A941B97-4A5A-4DFA-9539-1E669383857A}"/>
              </a:ext>
            </a:extLst>
          </p:cNvPr>
          <p:cNvSpPr/>
          <p:nvPr/>
        </p:nvSpPr>
        <p:spPr>
          <a:xfrm>
            <a:off x="337313" y="6571456"/>
            <a:ext cx="10548000" cy="45719"/>
          </a:xfrm>
          <a:prstGeom prst="rect">
            <a:avLst/>
          </a:prstGeom>
          <a:solidFill>
            <a:srgbClr val="339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3BDFC232-4317-4EE5-92DF-3D6B254E8D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3252" y="28419"/>
            <a:ext cx="544577" cy="54498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44A89488-4619-4CD8-B673-D16A05C316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5823" y="6342965"/>
            <a:ext cx="945548" cy="456833"/>
          </a:xfrm>
          <a:prstGeom prst="rect">
            <a:avLst/>
          </a:prstGeom>
        </p:spPr>
      </p:pic>
      <p:grpSp>
        <p:nvGrpSpPr>
          <p:cNvPr id="6" name="Agrupar 5">
            <a:extLst>
              <a:ext uri="{FF2B5EF4-FFF2-40B4-BE49-F238E27FC236}">
                <a16:creationId xmlns:a16="http://schemas.microsoft.com/office/drawing/2014/main" id="{82B46727-E071-4037-A3F0-E969B1DE1928}"/>
              </a:ext>
            </a:extLst>
          </p:cNvPr>
          <p:cNvGrpSpPr/>
          <p:nvPr/>
        </p:nvGrpSpPr>
        <p:grpSpPr>
          <a:xfrm>
            <a:off x="1585283" y="2301189"/>
            <a:ext cx="9021434" cy="2677656"/>
            <a:chOff x="1585283" y="2133566"/>
            <a:chExt cx="9021434" cy="2677656"/>
          </a:xfrm>
        </p:grpSpPr>
        <p:pic>
          <p:nvPicPr>
            <p:cNvPr id="4" name="Imagem 3">
              <a:extLst>
                <a:ext uri="{FF2B5EF4-FFF2-40B4-BE49-F238E27FC236}">
                  <a16:creationId xmlns:a16="http://schemas.microsoft.com/office/drawing/2014/main" id="{25B56B00-52CE-4457-92AB-E511EC96E7B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5283" y="2505472"/>
              <a:ext cx="9021434" cy="1933845"/>
            </a:xfrm>
            <a:prstGeom prst="rect">
              <a:avLst/>
            </a:prstGeom>
          </p:spPr>
        </p:pic>
        <p:sp>
          <p:nvSpPr>
            <p:cNvPr id="5" name="Retângulo 4">
              <a:extLst>
                <a:ext uri="{FF2B5EF4-FFF2-40B4-BE49-F238E27FC236}">
                  <a16:creationId xmlns:a16="http://schemas.microsoft.com/office/drawing/2014/main" id="{8C61E4CD-C4EC-4F37-88A5-382A6555BE56}"/>
                </a:ext>
              </a:extLst>
            </p:cNvPr>
            <p:cNvSpPr/>
            <p:nvPr/>
          </p:nvSpPr>
          <p:spPr>
            <a:xfrm>
              <a:off x="2563313" y="2133566"/>
              <a:ext cx="6096000" cy="2677656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ctr"/>
              <a:r>
                <a:rPr lang="pt-BR" sz="1400" dirty="0">
                  <a:latin typeface="Cambria" panose="02040503050406030204" pitchFamily="18" charset="0"/>
                </a:rPr>
                <a:t>Fonte: (EBRARY, 2018, adaptado pág.1). </a:t>
              </a:r>
            </a:p>
            <a:p>
              <a:pPr algn="ctr"/>
              <a:endParaRPr lang="pt-BR" sz="1400" dirty="0">
                <a:latin typeface="Cambria" panose="02040503050406030204" pitchFamily="18" charset="0"/>
              </a:endParaRPr>
            </a:p>
            <a:p>
              <a:pPr algn="ctr"/>
              <a:endParaRPr lang="pt-BR" sz="1400" dirty="0">
                <a:latin typeface="Cambria" panose="02040503050406030204" pitchFamily="18" charset="0"/>
              </a:endParaRPr>
            </a:p>
            <a:p>
              <a:pPr algn="ctr"/>
              <a:endParaRPr lang="pt-BR" sz="1400" dirty="0">
                <a:latin typeface="Cambria" panose="02040503050406030204" pitchFamily="18" charset="0"/>
              </a:endParaRPr>
            </a:p>
            <a:p>
              <a:pPr algn="ctr"/>
              <a:endParaRPr lang="pt-BR" sz="1400" dirty="0">
                <a:latin typeface="Cambria" panose="02040503050406030204" pitchFamily="18" charset="0"/>
              </a:endParaRPr>
            </a:p>
            <a:p>
              <a:pPr algn="ctr"/>
              <a:endParaRPr lang="pt-BR" sz="1400" dirty="0">
                <a:latin typeface="Cambria" panose="02040503050406030204" pitchFamily="18" charset="0"/>
              </a:endParaRPr>
            </a:p>
            <a:p>
              <a:pPr algn="ctr"/>
              <a:endParaRPr lang="pt-BR" sz="1400" dirty="0">
                <a:latin typeface="Cambria" panose="02040503050406030204" pitchFamily="18" charset="0"/>
              </a:endParaRPr>
            </a:p>
            <a:p>
              <a:pPr algn="ctr"/>
              <a:endParaRPr lang="pt-BR" sz="1400" dirty="0">
                <a:latin typeface="Cambria" panose="02040503050406030204" pitchFamily="18" charset="0"/>
              </a:endParaRPr>
            </a:p>
            <a:p>
              <a:pPr algn="ctr"/>
              <a:endParaRPr lang="pt-BR" sz="1400" dirty="0">
                <a:latin typeface="Cambria" panose="02040503050406030204" pitchFamily="18" charset="0"/>
              </a:endParaRPr>
            </a:p>
            <a:p>
              <a:pPr algn="ctr"/>
              <a:endParaRPr lang="pt-BR" sz="1400" dirty="0">
                <a:latin typeface="Cambria" panose="02040503050406030204" pitchFamily="18" charset="0"/>
              </a:endParaRPr>
            </a:p>
            <a:p>
              <a:pPr algn="ctr"/>
              <a:endParaRPr lang="pt-BR" sz="1400" dirty="0">
                <a:latin typeface="Cambria" panose="02040503050406030204" pitchFamily="18" charset="0"/>
              </a:endParaRPr>
            </a:p>
            <a:p>
              <a:pPr algn="ctr"/>
              <a:r>
                <a:rPr lang="pt-BR" sz="1400" dirty="0">
                  <a:latin typeface="Cambria" panose="02040503050406030204" pitchFamily="18" charset="0"/>
                </a:rPr>
                <a:t>Figura 14 – Arquitetura de abstração de Camadas.</a:t>
              </a:r>
            </a:p>
          </p:txBody>
        </p:sp>
      </p:grpSp>
      <p:sp>
        <p:nvSpPr>
          <p:cNvPr id="16" name="Elipse 15">
            <a:extLst>
              <a:ext uri="{FF2B5EF4-FFF2-40B4-BE49-F238E27FC236}">
                <a16:creationId xmlns:a16="http://schemas.microsoft.com/office/drawing/2014/main" id="{51754766-567A-43C7-B60B-01D47C0858A1}"/>
              </a:ext>
            </a:extLst>
          </p:cNvPr>
          <p:cNvSpPr/>
          <p:nvPr/>
        </p:nvSpPr>
        <p:spPr>
          <a:xfrm>
            <a:off x="7378028" y="3728316"/>
            <a:ext cx="3175607" cy="50227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CCD93463-F898-4E0A-A722-AC1A457A17C8}"/>
              </a:ext>
            </a:extLst>
          </p:cNvPr>
          <p:cNvSpPr txBox="1"/>
          <p:nvPr/>
        </p:nvSpPr>
        <p:spPr>
          <a:xfrm>
            <a:off x="10656628" y="3787624"/>
            <a:ext cx="1127745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pt-BR" dirty="0">
                <a:latin typeface="Cambria" panose="02040503050406030204" pitchFamily="18" charset="0"/>
              </a:rPr>
              <a:t>DriverLib</a:t>
            </a:r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3620D55C-5E6C-4AB7-A826-7CA34A3316B4}"/>
              </a:ext>
            </a:extLst>
          </p:cNvPr>
          <p:cNvSpPr/>
          <p:nvPr/>
        </p:nvSpPr>
        <p:spPr>
          <a:xfrm>
            <a:off x="7338812" y="3328599"/>
            <a:ext cx="3175607" cy="502276"/>
          </a:xfrm>
          <a:prstGeom prst="ellipse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E14251F3-A6B6-4020-B97A-77961AA75E16}"/>
              </a:ext>
            </a:extLst>
          </p:cNvPr>
          <p:cNvSpPr txBox="1"/>
          <p:nvPr/>
        </p:nvSpPr>
        <p:spPr>
          <a:xfrm>
            <a:off x="10617412" y="3387907"/>
            <a:ext cx="1153842" cy="369332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txBody>
          <a:bodyPr wrap="none" rtlCol="0">
            <a:spAutoFit/>
          </a:bodyPr>
          <a:lstStyle/>
          <a:p>
            <a:r>
              <a:rPr lang="pt-BR" dirty="0">
                <a:latin typeface="Cambria" panose="02040503050406030204" pitchFamily="18" charset="0"/>
              </a:rPr>
              <a:t>FreeRTOS</a:t>
            </a:r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ECDFF256-8851-4E2A-85D1-6B6B6C7349A1}"/>
              </a:ext>
            </a:extLst>
          </p:cNvPr>
          <p:cNvSpPr/>
          <p:nvPr/>
        </p:nvSpPr>
        <p:spPr>
          <a:xfrm>
            <a:off x="7378028" y="2937923"/>
            <a:ext cx="3175607" cy="502276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17EC71D9-2C51-46CA-A149-0044690CFC04}"/>
              </a:ext>
            </a:extLst>
          </p:cNvPr>
          <p:cNvSpPr txBox="1"/>
          <p:nvPr/>
        </p:nvSpPr>
        <p:spPr>
          <a:xfrm>
            <a:off x="10656628" y="2997231"/>
            <a:ext cx="540661" cy="369332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txBody>
          <a:bodyPr wrap="none" rtlCol="0">
            <a:spAutoFit/>
          </a:bodyPr>
          <a:lstStyle/>
          <a:p>
            <a:r>
              <a:rPr lang="pt-BR" dirty="0">
                <a:latin typeface="Cambria" panose="02040503050406030204" pitchFamily="18" charset="0"/>
              </a:rPr>
              <a:t>CSS</a:t>
            </a:r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FB92AE2F-EA0C-4324-80C3-F4A6692D9074}"/>
              </a:ext>
            </a:extLst>
          </p:cNvPr>
          <p:cNvSpPr/>
          <p:nvPr/>
        </p:nvSpPr>
        <p:spPr>
          <a:xfrm>
            <a:off x="7338812" y="4178300"/>
            <a:ext cx="3175607" cy="502276"/>
          </a:xfrm>
          <a:prstGeom prst="ellipse">
            <a:avLst/>
          </a:prstGeom>
          <a:noFill/>
          <a:ln>
            <a:solidFill>
              <a:srgbClr val="3399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B2EB8EBA-E6AA-4D58-B7FC-067252C08566}"/>
              </a:ext>
            </a:extLst>
          </p:cNvPr>
          <p:cNvSpPr txBox="1"/>
          <p:nvPr/>
        </p:nvSpPr>
        <p:spPr>
          <a:xfrm>
            <a:off x="10617412" y="4237608"/>
            <a:ext cx="1478290" cy="369332"/>
          </a:xfrm>
          <a:prstGeom prst="rect">
            <a:avLst/>
          </a:prstGeom>
          <a:noFill/>
          <a:ln>
            <a:solidFill>
              <a:srgbClr val="3399FE"/>
            </a:solidFill>
          </a:ln>
        </p:spPr>
        <p:txBody>
          <a:bodyPr wrap="none" rtlCol="0">
            <a:spAutoFit/>
          </a:bodyPr>
          <a:lstStyle/>
          <a:p>
            <a:r>
              <a:rPr lang="pt-BR" dirty="0">
                <a:latin typeface="Cambria" panose="02040503050406030204" pitchFamily="18" charset="0"/>
              </a:rPr>
              <a:t>Placa do OBC</a:t>
            </a:r>
          </a:p>
        </p:txBody>
      </p:sp>
      <p:sp>
        <p:nvSpPr>
          <p:cNvPr id="26" name="Subtítulo 2">
            <a:extLst>
              <a:ext uri="{FF2B5EF4-FFF2-40B4-BE49-F238E27FC236}">
                <a16:creationId xmlns:a16="http://schemas.microsoft.com/office/drawing/2014/main" id="{0537CF69-5F30-4F55-B5C3-04D5E978284F}"/>
              </a:ext>
            </a:extLst>
          </p:cNvPr>
          <p:cNvSpPr txBox="1">
            <a:spLocks/>
          </p:cNvSpPr>
          <p:nvPr/>
        </p:nvSpPr>
        <p:spPr>
          <a:xfrm>
            <a:off x="337313" y="115192"/>
            <a:ext cx="3599542" cy="37144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b="1" dirty="0">
                <a:solidFill>
                  <a:schemeClr val="bg1"/>
                </a:solidFill>
                <a:latin typeface="Nexa Bold" panose="02000000000000000000" pitchFamily="50" charset="0"/>
              </a:rPr>
              <a:t>4.Software do OBC</a:t>
            </a:r>
            <a:endParaRPr lang="pt-BR" dirty="0">
              <a:solidFill>
                <a:schemeClr val="bg1"/>
              </a:solidFill>
              <a:latin typeface="Nexa Bold" panose="020000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00398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481B7F9D-B734-43B0-A7BC-56EB56BB93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0629" y="794111"/>
            <a:ext cx="11930742" cy="5269778"/>
          </a:xfrm>
        </p:spPr>
        <p:txBody>
          <a:bodyPr>
            <a:normAutofit/>
          </a:bodyPr>
          <a:lstStyle/>
          <a:p>
            <a:pPr algn="l">
              <a:defRPr/>
            </a:pPr>
            <a:r>
              <a:rPr lang="pt-BR" sz="2000" b="1" dirty="0">
                <a:latin typeface="Cambria" panose="02040503050406030204" pitchFamily="18" charset="0"/>
              </a:rPr>
              <a:t>Arquitetura</a:t>
            </a:r>
          </a:p>
          <a:p>
            <a:pPr marL="342900" indent="-342900" algn="l"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mbria" panose="02040503050406030204" pitchFamily="18" charset="0"/>
              </a:rPr>
              <a:t>Arquitetura baseada em Camadas </a:t>
            </a:r>
            <a:r>
              <a:rPr lang="en-US" sz="2000" dirty="0"/>
              <a:t>(LBA, do </a:t>
            </a:r>
            <a:r>
              <a:rPr lang="en-US" sz="2000" dirty="0" err="1"/>
              <a:t>inglês</a:t>
            </a:r>
            <a:r>
              <a:rPr lang="en-US" sz="2000" dirty="0"/>
              <a:t> Layered-based Architecture);</a:t>
            </a:r>
          </a:p>
          <a:p>
            <a:pPr marL="342900" indent="-342900" algn="l">
              <a:buFont typeface="Arial" panose="020B0604020202020204" pitchFamily="34" charset="0"/>
              <a:buChar char="•"/>
              <a:defRPr/>
            </a:pPr>
            <a:r>
              <a:rPr lang="pt-BR" sz="2000" dirty="0"/>
              <a:t>Abstrai o </a:t>
            </a:r>
            <a:r>
              <a:rPr lang="pt-BR" sz="2000" i="1" dirty="0"/>
              <a:t>software</a:t>
            </a:r>
            <a:r>
              <a:rPr lang="pt-BR" sz="2000" dirty="0"/>
              <a:t> embarcado de acordo com sua proximidade com o </a:t>
            </a:r>
            <a:r>
              <a:rPr lang="pt-BR" sz="2000" i="1" dirty="0"/>
              <a:t>hardware;</a:t>
            </a:r>
            <a:endParaRPr lang="pt-BR" sz="2000" i="1" dirty="0">
              <a:latin typeface="Cambria" panose="02040503050406030204" pitchFamily="18" charset="0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0C42F29B-DADF-4891-A2DF-ABB0C2D64D21}"/>
              </a:ext>
            </a:extLst>
          </p:cNvPr>
          <p:cNvSpPr/>
          <p:nvPr/>
        </p:nvSpPr>
        <p:spPr>
          <a:xfrm>
            <a:off x="0" y="1"/>
            <a:ext cx="12192000" cy="601822"/>
          </a:xfrm>
          <a:prstGeom prst="rect">
            <a:avLst/>
          </a:prstGeom>
          <a:solidFill>
            <a:srgbClr val="339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7A941B97-4A5A-4DFA-9539-1E669383857A}"/>
              </a:ext>
            </a:extLst>
          </p:cNvPr>
          <p:cNvSpPr/>
          <p:nvPr/>
        </p:nvSpPr>
        <p:spPr>
          <a:xfrm>
            <a:off x="337313" y="6571456"/>
            <a:ext cx="10548000" cy="45719"/>
          </a:xfrm>
          <a:prstGeom prst="rect">
            <a:avLst/>
          </a:prstGeom>
          <a:solidFill>
            <a:srgbClr val="339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3BDFC232-4317-4EE5-92DF-3D6B254E8D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3252" y="28419"/>
            <a:ext cx="544577" cy="54498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44A89488-4619-4CD8-B673-D16A05C316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5823" y="6342965"/>
            <a:ext cx="945548" cy="456833"/>
          </a:xfrm>
          <a:prstGeom prst="rect">
            <a:avLst/>
          </a:prstGeom>
        </p:spPr>
      </p:pic>
      <p:grpSp>
        <p:nvGrpSpPr>
          <p:cNvPr id="6" name="Agrupar 5">
            <a:extLst>
              <a:ext uri="{FF2B5EF4-FFF2-40B4-BE49-F238E27FC236}">
                <a16:creationId xmlns:a16="http://schemas.microsoft.com/office/drawing/2014/main" id="{82B46727-E071-4037-A3F0-E969B1DE1928}"/>
              </a:ext>
            </a:extLst>
          </p:cNvPr>
          <p:cNvGrpSpPr/>
          <p:nvPr/>
        </p:nvGrpSpPr>
        <p:grpSpPr>
          <a:xfrm>
            <a:off x="1585283" y="2301189"/>
            <a:ext cx="9021434" cy="2677656"/>
            <a:chOff x="1585283" y="2133566"/>
            <a:chExt cx="9021434" cy="2677656"/>
          </a:xfrm>
        </p:grpSpPr>
        <p:pic>
          <p:nvPicPr>
            <p:cNvPr id="4" name="Imagem 3">
              <a:extLst>
                <a:ext uri="{FF2B5EF4-FFF2-40B4-BE49-F238E27FC236}">
                  <a16:creationId xmlns:a16="http://schemas.microsoft.com/office/drawing/2014/main" id="{25B56B00-52CE-4457-92AB-E511EC96E7B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5283" y="2505472"/>
              <a:ext cx="9021434" cy="1933845"/>
            </a:xfrm>
            <a:prstGeom prst="rect">
              <a:avLst/>
            </a:prstGeom>
          </p:spPr>
        </p:pic>
        <p:sp>
          <p:nvSpPr>
            <p:cNvPr id="5" name="Retângulo 4">
              <a:extLst>
                <a:ext uri="{FF2B5EF4-FFF2-40B4-BE49-F238E27FC236}">
                  <a16:creationId xmlns:a16="http://schemas.microsoft.com/office/drawing/2014/main" id="{8C61E4CD-C4EC-4F37-88A5-382A6555BE56}"/>
                </a:ext>
              </a:extLst>
            </p:cNvPr>
            <p:cNvSpPr/>
            <p:nvPr/>
          </p:nvSpPr>
          <p:spPr>
            <a:xfrm>
              <a:off x="2563313" y="2133566"/>
              <a:ext cx="6096000" cy="2677656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ctr"/>
              <a:r>
                <a:rPr lang="pt-BR" sz="1400" dirty="0">
                  <a:latin typeface="Cambria" panose="02040503050406030204" pitchFamily="18" charset="0"/>
                </a:rPr>
                <a:t>Fonte: (EBRARY, 2018, adaptado pág.1). </a:t>
              </a:r>
            </a:p>
            <a:p>
              <a:pPr algn="ctr"/>
              <a:endParaRPr lang="pt-BR" sz="1400" dirty="0">
                <a:latin typeface="Cambria" panose="02040503050406030204" pitchFamily="18" charset="0"/>
              </a:endParaRPr>
            </a:p>
            <a:p>
              <a:pPr algn="ctr"/>
              <a:endParaRPr lang="pt-BR" sz="1400" dirty="0">
                <a:latin typeface="Cambria" panose="02040503050406030204" pitchFamily="18" charset="0"/>
              </a:endParaRPr>
            </a:p>
            <a:p>
              <a:pPr algn="ctr"/>
              <a:endParaRPr lang="pt-BR" sz="1400" dirty="0">
                <a:latin typeface="Cambria" panose="02040503050406030204" pitchFamily="18" charset="0"/>
              </a:endParaRPr>
            </a:p>
            <a:p>
              <a:pPr algn="ctr"/>
              <a:endParaRPr lang="pt-BR" sz="1400" dirty="0">
                <a:latin typeface="Cambria" panose="02040503050406030204" pitchFamily="18" charset="0"/>
              </a:endParaRPr>
            </a:p>
            <a:p>
              <a:pPr algn="ctr"/>
              <a:endParaRPr lang="pt-BR" sz="1400" dirty="0">
                <a:latin typeface="Cambria" panose="02040503050406030204" pitchFamily="18" charset="0"/>
              </a:endParaRPr>
            </a:p>
            <a:p>
              <a:pPr algn="ctr"/>
              <a:endParaRPr lang="pt-BR" sz="1400" dirty="0">
                <a:latin typeface="Cambria" panose="02040503050406030204" pitchFamily="18" charset="0"/>
              </a:endParaRPr>
            </a:p>
            <a:p>
              <a:pPr algn="ctr"/>
              <a:endParaRPr lang="pt-BR" sz="1400" dirty="0">
                <a:latin typeface="Cambria" panose="02040503050406030204" pitchFamily="18" charset="0"/>
              </a:endParaRPr>
            </a:p>
            <a:p>
              <a:pPr algn="ctr"/>
              <a:endParaRPr lang="pt-BR" sz="1400" dirty="0">
                <a:latin typeface="Cambria" panose="02040503050406030204" pitchFamily="18" charset="0"/>
              </a:endParaRPr>
            </a:p>
            <a:p>
              <a:pPr algn="ctr"/>
              <a:endParaRPr lang="pt-BR" sz="1400" dirty="0">
                <a:latin typeface="Cambria" panose="02040503050406030204" pitchFamily="18" charset="0"/>
              </a:endParaRPr>
            </a:p>
            <a:p>
              <a:pPr algn="ctr"/>
              <a:endParaRPr lang="pt-BR" sz="1400" dirty="0">
                <a:latin typeface="Cambria" panose="02040503050406030204" pitchFamily="18" charset="0"/>
              </a:endParaRPr>
            </a:p>
            <a:p>
              <a:pPr algn="ctr"/>
              <a:r>
                <a:rPr lang="pt-BR" sz="1400" dirty="0">
                  <a:latin typeface="Cambria" panose="02040503050406030204" pitchFamily="18" charset="0"/>
                </a:rPr>
                <a:t>Figura 14 – Arquitetura de abstração de Camadas.</a:t>
              </a:r>
            </a:p>
          </p:txBody>
        </p:sp>
      </p:grpSp>
      <p:sp>
        <p:nvSpPr>
          <p:cNvPr id="16" name="Elipse 15">
            <a:extLst>
              <a:ext uri="{FF2B5EF4-FFF2-40B4-BE49-F238E27FC236}">
                <a16:creationId xmlns:a16="http://schemas.microsoft.com/office/drawing/2014/main" id="{51754766-567A-43C7-B60B-01D47C0858A1}"/>
              </a:ext>
            </a:extLst>
          </p:cNvPr>
          <p:cNvSpPr/>
          <p:nvPr/>
        </p:nvSpPr>
        <p:spPr>
          <a:xfrm>
            <a:off x="7378028" y="3728316"/>
            <a:ext cx="3175607" cy="50227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CCD93463-F898-4E0A-A722-AC1A457A17C8}"/>
              </a:ext>
            </a:extLst>
          </p:cNvPr>
          <p:cNvSpPr txBox="1"/>
          <p:nvPr/>
        </p:nvSpPr>
        <p:spPr>
          <a:xfrm>
            <a:off x="10656628" y="3787624"/>
            <a:ext cx="1127745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pt-BR" dirty="0">
                <a:latin typeface="Cambria" panose="02040503050406030204" pitchFamily="18" charset="0"/>
              </a:rPr>
              <a:t>DriverLib</a:t>
            </a:r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3620D55C-5E6C-4AB7-A826-7CA34A3316B4}"/>
              </a:ext>
            </a:extLst>
          </p:cNvPr>
          <p:cNvSpPr/>
          <p:nvPr/>
        </p:nvSpPr>
        <p:spPr>
          <a:xfrm>
            <a:off x="7338812" y="3328599"/>
            <a:ext cx="3175607" cy="502276"/>
          </a:xfrm>
          <a:prstGeom prst="ellipse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E14251F3-A6B6-4020-B97A-77961AA75E16}"/>
              </a:ext>
            </a:extLst>
          </p:cNvPr>
          <p:cNvSpPr txBox="1"/>
          <p:nvPr/>
        </p:nvSpPr>
        <p:spPr>
          <a:xfrm>
            <a:off x="10617412" y="3387907"/>
            <a:ext cx="1153842" cy="369332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txBody>
          <a:bodyPr wrap="none" rtlCol="0">
            <a:spAutoFit/>
          </a:bodyPr>
          <a:lstStyle/>
          <a:p>
            <a:r>
              <a:rPr lang="pt-BR" dirty="0">
                <a:latin typeface="Cambria" panose="02040503050406030204" pitchFamily="18" charset="0"/>
              </a:rPr>
              <a:t>FreeRTOS</a:t>
            </a:r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ECDFF256-8851-4E2A-85D1-6B6B6C7349A1}"/>
              </a:ext>
            </a:extLst>
          </p:cNvPr>
          <p:cNvSpPr/>
          <p:nvPr/>
        </p:nvSpPr>
        <p:spPr>
          <a:xfrm>
            <a:off x="7378028" y="2937923"/>
            <a:ext cx="3175607" cy="502276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17EC71D9-2C51-46CA-A149-0044690CFC04}"/>
              </a:ext>
            </a:extLst>
          </p:cNvPr>
          <p:cNvSpPr txBox="1"/>
          <p:nvPr/>
        </p:nvSpPr>
        <p:spPr>
          <a:xfrm>
            <a:off x="10656628" y="2997231"/>
            <a:ext cx="540661" cy="369332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txBody>
          <a:bodyPr wrap="none" rtlCol="0">
            <a:spAutoFit/>
          </a:bodyPr>
          <a:lstStyle/>
          <a:p>
            <a:r>
              <a:rPr lang="pt-BR" dirty="0">
                <a:latin typeface="Cambria" panose="02040503050406030204" pitchFamily="18" charset="0"/>
              </a:rPr>
              <a:t>CSS</a:t>
            </a:r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30F3228A-267A-4A34-B87F-49DC19CC7909}"/>
              </a:ext>
            </a:extLst>
          </p:cNvPr>
          <p:cNvSpPr/>
          <p:nvPr/>
        </p:nvSpPr>
        <p:spPr>
          <a:xfrm>
            <a:off x="7237373" y="2630985"/>
            <a:ext cx="3175607" cy="502276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66B41D5D-8ABC-44D3-B6D5-590185ACD877}"/>
              </a:ext>
            </a:extLst>
          </p:cNvPr>
          <p:cNvSpPr txBox="1"/>
          <p:nvPr/>
        </p:nvSpPr>
        <p:spPr>
          <a:xfrm>
            <a:off x="10606717" y="2582919"/>
            <a:ext cx="1595309" cy="338554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none" rtlCol="0">
            <a:spAutoFit/>
          </a:bodyPr>
          <a:lstStyle/>
          <a:p>
            <a:r>
              <a:rPr lang="pt-BR" sz="1600" dirty="0">
                <a:latin typeface="Cambria" panose="02040503050406030204" pitchFamily="18" charset="0"/>
              </a:rPr>
              <a:t>Software de Voo</a:t>
            </a:r>
            <a:endParaRPr lang="pt-BR" dirty="0">
              <a:latin typeface="Cambria" panose="02040503050406030204" pitchFamily="18" charset="0"/>
            </a:endParaRPr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FB92AE2F-EA0C-4324-80C3-F4A6692D9074}"/>
              </a:ext>
            </a:extLst>
          </p:cNvPr>
          <p:cNvSpPr/>
          <p:nvPr/>
        </p:nvSpPr>
        <p:spPr>
          <a:xfrm>
            <a:off x="7338812" y="4178300"/>
            <a:ext cx="3175607" cy="502276"/>
          </a:xfrm>
          <a:prstGeom prst="ellipse">
            <a:avLst/>
          </a:prstGeom>
          <a:noFill/>
          <a:ln>
            <a:solidFill>
              <a:srgbClr val="3399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B2EB8EBA-E6AA-4D58-B7FC-067252C08566}"/>
              </a:ext>
            </a:extLst>
          </p:cNvPr>
          <p:cNvSpPr txBox="1"/>
          <p:nvPr/>
        </p:nvSpPr>
        <p:spPr>
          <a:xfrm>
            <a:off x="10617412" y="4237608"/>
            <a:ext cx="1478290" cy="369332"/>
          </a:xfrm>
          <a:prstGeom prst="rect">
            <a:avLst/>
          </a:prstGeom>
          <a:noFill/>
          <a:ln>
            <a:solidFill>
              <a:srgbClr val="3399FE"/>
            </a:solidFill>
          </a:ln>
        </p:spPr>
        <p:txBody>
          <a:bodyPr wrap="none" rtlCol="0">
            <a:spAutoFit/>
          </a:bodyPr>
          <a:lstStyle/>
          <a:p>
            <a:r>
              <a:rPr lang="pt-BR" dirty="0">
                <a:latin typeface="Cambria" panose="02040503050406030204" pitchFamily="18" charset="0"/>
              </a:rPr>
              <a:t>Placa do OBC</a:t>
            </a:r>
          </a:p>
        </p:txBody>
      </p:sp>
      <p:sp>
        <p:nvSpPr>
          <p:cNvPr id="26" name="Subtítulo 2">
            <a:extLst>
              <a:ext uri="{FF2B5EF4-FFF2-40B4-BE49-F238E27FC236}">
                <a16:creationId xmlns:a16="http://schemas.microsoft.com/office/drawing/2014/main" id="{B4196501-1D2A-45AD-A87D-736EA691AECD}"/>
              </a:ext>
            </a:extLst>
          </p:cNvPr>
          <p:cNvSpPr txBox="1">
            <a:spLocks/>
          </p:cNvSpPr>
          <p:nvPr/>
        </p:nvSpPr>
        <p:spPr>
          <a:xfrm>
            <a:off x="337313" y="115192"/>
            <a:ext cx="3599542" cy="37144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b="1" dirty="0">
                <a:solidFill>
                  <a:schemeClr val="bg1"/>
                </a:solidFill>
                <a:latin typeface="Nexa Bold" panose="02000000000000000000" pitchFamily="50" charset="0"/>
              </a:rPr>
              <a:t>4.Software do OBC</a:t>
            </a:r>
            <a:endParaRPr lang="pt-BR" dirty="0">
              <a:solidFill>
                <a:schemeClr val="bg1"/>
              </a:solidFill>
              <a:latin typeface="Nexa Bold" panose="020000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1699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481B7F9D-B734-43B0-A7BC-56EB56BB93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0629" y="794111"/>
            <a:ext cx="11930742" cy="5269778"/>
          </a:xfrm>
        </p:spPr>
        <p:txBody>
          <a:bodyPr>
            <a:normAutofit/>
          </a:bodyPr>
          <a:lstStyle/>
          <a:p>
            <a:pPr algn="l">
              <a:defRPr/>
            </a:pPr>
            <a:r>
              <a:rPr lang="pt-BR" sz="2200" b="1" dirty="0">
                <a:latin typeface="Cambria" panose="02040503050406030204" pitchFamily="18" charset="0"/>
              </a:rPr>
              <a:t>DriverLib</a:t>
            </a:r>
          </a:p>
          <a:p>
            <a:pPr marL="342900" indent="-342900" algn="l"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mbria" panose="02040503050406030204" pitchFamily="18" charset="0"/>
              </a:rPr>
              <a:t>Conjunto de APIs, distribuído pela Texas </a:t>
            </a:r>
            <a:r>
              <a:rPr lang="pt-BR" sz="2000" dirty="0" err="1">
                <a:latin typeface="Cambria" panose="02040503050406030204" pitchFamily="18" charset="0"/>
              </a:rPr>
              <a:t>Instruments</a:t>
            </a:r>
            <a:r>
              <a:rPr lang="pt-BR" sz="2000" dirty="0">
                <a:latin typeface="Cambria" panose="02040503050406030204" pitchFamily="18" charset="0"/>
              </a:rPr>
              <a:t>, utilizado para controlar, configurar e manipular os periféricos do microcontroladores da família MSP432 e MSP430;</a:t>
            </a:r>
          </a:p>
          <a:p>
            <a:pPr marL="342900" indent="-342900" algn="l"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mbria" panose="02040503050406030204" pitchFamily="18" charset="0"/>
              </a:rPr>
              <a:t>Facilita a implementação do código embarcado, deixando-o mais intuitivo;</a:t>
            </a:r>
          </a:p>
          <a:p>
            <a:pPr marL="342900" indent="-342900" algn="l"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mbria" panose="02040503050406030204" pitchFamily="18" charset="0"/>
              </a:rPr>
              <a:t>O DriverLib possui 25 APIs;</a:t>
            </a:r>
          </a:p>
          <a:p>
            <a:pPr algn="l">
              <a:defRPr/>
            </a:pPr>
            <a:endParaRPr lang="pt-BR" sz="2200" b="1" dirty="0">
              <a:latin typeface="Cambria" panose="02040503050406030204" pitchFamily="18" charset="0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0C42F29B-DADF-4891-A2DF-ABB0C2D64D21}"/>
              </a:ext>
            </a:extLst>
          </p:cNvPr>
          <p:cNvSpPr/>
          <p:nvPr/>
        </p:nvSpPr>
        <p:spPr>
          <a:xfrm>
            <a:off x="0" y="1"/>
            <a:ext cx="12192000" cy="601822"/>
          </a:xfrm>
          <a:prstGeom prst="rect">
            <a:avLst/>
          </a:prstGeom>
          <a:solidFill>
            <a:srgbClr val="339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7A941B97-4A5A-4DFA-9539-1E669383857A}"/>
              </a:ext>
            </a:extLst>
          </p:cNvPr>
          <p:cNvSpPr/>
          <p:nvPr/>
        </p:nvSpPr>
        <p:spPr>
          <a:xfrm>
            <a:off x="337313" y="6571456"/>
            <a:ext cx="10548000" cy="45719"/>
          </a:xfrm>
          <a:prstGeom prst="rect">
            <a:avLst/>
          </a:prstGeom>
          <a:solidFill>
            <a:srgbClr val="339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3BDFC232-4317-4EE5-92DF-3D6B254E8D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3252" y="28419"/>
            <a:ext cx="544577" cy="54498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44A89488-4619-4CD8-B673-D16A05C316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5823" y="6342965"/>
            <a:ext cx="945548" cy="456833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62A28454-BFC5-4D9F-A2ED-08C0DE17F6F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462"/>
          <a:stretch/>
        </p:blipFill>
        <p:spPr>
          <a:xfrm>
            <a:off x="523520" y="3110269"/>
            <a:ext cx="3822140" cy="2601531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08A4CC38-3CBE-439D-BC81-FF3FEF75BC1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715" b="11426"/>
          <a:stretch/>
        </p:blipFill>
        <p:spPr>
          <a:xfrm>
            <a:off x="5154872" y="3586902"/>
            <a:ext cx="6769018" cy="134729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8951014E-6198-4896-897E-EDACE09EB91C}"/>
                  </a:ext>
                </a:extLst>
              </p:cNvPr>
              <p:cNvSpPr txBox="1"/>
              <p:nvPr/>
            </p:nvSpPr>
            <p:spPr>
              <a:xfrm>
                <a:off x="4370543" y="3752717"/>
                <a:ext cx="934871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60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8951014E-6198-4896-897E-EDACE09EB9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0543" y="3752717"/>
                <a:ext cx="934871" cy="101566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tângulo 5">
            <a:extLst>
              <a:ext uri="{FF2B5EF4-FFF2-40B4-BE49-F238E27FC236}">
                <a16:creationId xmlns:a16="http://schemas.microsoft.com/office/drawing/2014/main" id="{44F458CE-0393-4771-AB0F-A59B0B8423F2}"/>
              </a:ext>
            </a:extLst>
          </p:cNvPr>
          <p:cNvSpPr/>
          <p:nvPr/>
        </p:nvSpPr>
        <p:spPr>
          <a:xfrm>
            <a:off x="152887" y="5736100"/>
            <a:ext cx="486742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400" dirty="0">
                <a:latin typeface="Cambria" panose="02040503050406030204" pitchFamily="18" charset="0"/>
              </a:rPr>
              <a:t>Figura 15 - Configurando o </a:t>
            </a:r>
            <a:r>
              <a:rPr lang="pt-BR" sz="1400" i="1" dirty="0" err="1">
                <a:latin typeface="Cambria" panose="02040503050406030204" pitchFamily="18" charset="0"/>
              </a:rPr>
              <a:t>MasterClock</a:t>
            </a:r>
            <a:r>
              <a:rPr lang="pt-BR" sz="1400" dirty="0">
                <a:latin typeface="Cambria" panose="02040503050406030204" pitchFamily="18" charset="0"/>
              </a:rPr>
              <a:t> a nível de registrador.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7BB5D35B-52C9-4A81-B776-D66223F3B872}"/>
              </a:ext>
            </a:extLst>
          </p:cNvPr>
          <p:cNvSpPr/>
          <p:nvPr/>
        </p:nvSpPr>
        <p:spPr>
          <a:xfrm>
            <a:off x="6344580" y="5049127"/>
            <a:ext cx="504112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400" dirty="0">
                <a:latin typeface="Cambria" panose="02040503050406030204" pitchFamily="18" charset="0"/>
              </a:rPr>
              <a:t>Figura 16 - Configurando o </a:t>
            </a:r>
            <a:r>
              <a:rPr lang="pt-BR" sz="1400" i="1" dirty="0" err="1">
                <a:latin typeface="Cambria" panose="02040503050406030204" pitchFamily="18" charset="0"/>
              </a:rPr>
              <a:t>MasterClock</a:t>
            </a:r>
            <a:r>
              <a:rPr lang="pt-BR" sz="1400" dirty="0">
                <a:latin typeface="Cambria" panose="02040503050406030204" pitchFamily="18" charset="0"/>
              </a:rPr>
              <a:t> com a API do DriverLib.</a:t>
            </a:r>
          </a:p>
        </p:txBody>
      </p:sp>
      <p:sp>
        <p:nvSpPr>
          <p:cNvPr id="13" name="Subtítulo 2">
            <a:extLst>
              <a:ext uri="{FF2B5EF4-FFF2-40B4-BE49-F238E27FC236}">
                <a16:creationId xmlns:a16="http://schemas.microsoft.com/office/drawing/2014/main" id="{6BBB059A-49D8-496E-8767-CD087EA07C9C}"/>
              </a:ext>
            </a:extLst>
          </p:cNvPr>
          <p:cNvSpPr txBox="1">
            <a:spLocks/>
          </p:cNvSpPr>
          <p:nvPr/>
        </p:nvSpPr>
        <p:spPr>
          <a:xfrm>
            <a:off x="337313" y="115192"/>
            <a:ext cx="3599542" cy="37144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b="1" dirty="0">
                <a:solidFill>
                  <a:schemeClr val="bg1"/>
                </a:solidFill>
                <a:latin typeface="Nexa Bold" panose="02000000000000000000" pitchFamily="50" charset="0"/>
              </a:rPr>
              <a:t>4.Software do OBC</a:t>
            </a:r>
            <a:endParaRPr lang="pt-BR" dirty="0">
              <a:solidFill>
                <a:schemeClr val="bg1"/>
              </a:solidFill>
              <a:latin typeface="Nexa Bold" panose="020000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0356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481B7F9D-B734-43B0-A7BC-56EB56BB93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0629" y="986400"/>
            <a:ext cx="11930742" cy="5269778"/>
          </a:xfrm>
        </p:spPr>
        <p:txBody>
          <a:bodyPr>
            <a:normAutofit/>
          </a:bodyPr>
          <a:lstStyle/>
          <a:p>
            <a:pPr algn="l">
              <a:defRPr/>
            </a:pPr>
            <a:r>
              <a:rPr lang="pt-BR" sz="2000" b="1" dirty="0">
                <a:latin typeface="Cambria" panose="02040503050406030204" pitchFamily="18" charset="0"/>
              </a:rPr>
              <a:t>1. Introdução</a:t>
            </a:r>
          </a:p>
          <a:p>
            <a:pPr algn="l">
              <a:defRPr/>
            </a:pPr>
            <a:r>
              <a:rPr lang="pt-BR" sz="1600" dirty="0">
                <a:latin typeface="Cambria" panose="02040503050406030204" pitchFamily="18" charset="0"/>
              </a:rPr>
              <a:t>	1.1. Contexto e Justificativa</a:t>
            </a:r>
          </a:p>
          <a:p>
            <a:pPr algn="l">
              <a:defRPr/>
            </a:pPr>
            <a:r>
              <a:rPr lang="pt-BR" sz="1600" dirty="0">
                <a:latin typeface="Cambria" panose="02040503050406030204" pitchFamily="18" charset="0"/>
              </a:rPr>
              <a:t>	1.2. Objetivos</a:t>
            </a:r>
          </a:p>
          <a:p>
            <a:pPr algn="l">
              <a:defRPr/>
            </a:pPr>
            <a:r>
              <a:rPr lang="pt-BR" sz="1600" dirty="0">
                <a:latin typeface="Cambria" panose="02040503050406030204" pitchFamily="18" charset="0"/>
              </a:rPr>
              <a:t>	1.3. Metodologia</a:t>
            </a:r>
          </a:p>
          <a:p>
            <a:pPr algn="l">
              <a:defRPr/>
            </a:pPr>
            <a:r>
              <a:rPr lang="pt-BR" sz="2000" b="1" dirty="0">
                <a:latin typeface="Cambria" panose="02040503050406030204" pitchFamily="18" charset="0"/>
              </a:rPr>
              <a:t>2. Referencial Bibliográfico</a:t>
            </a:r>
          </a:p>
          <a:p>
            <a:pPr algn="l">
              <a:defRPr/>
            </a:pPr>
            <a:r>
              <a:rPr lang="pt-BR" sz="2000" b="1" dirty="0">
                <a:latin typeface="Cambria" panose="02040503050406030204" pitchFamily="18" charset="0"/>
              </a:rPr>
              <a:t>3. Hardware do OBC</a:t>
            </a:r>
          </a:p>
          <a:p>
            <a:pPr algn="l">
              <a:defRPr/>
            </a:pPr>
            <a:r>
              <a:rPr lang="pt-BR" sz="2000" b="1" dirty="0">
                <a:latin typeface="Cambria" panose="02040503050406030204" pitchFamily="18" charset="0"/>
              </a:rPr>
              <a:t>4. Software do OBC</a:t>
            </a:r>
          </a:p>
          <a:p>
            <a:pPr algn="l">
              <a:defRPr/>
            </a:pPr>
            <a:r>
              <a:rPr lang="pt-BR" sz="2000" b="1" dirty="0">
                <a:latin typeface="Cambria" panose="02040503050406030204" pitchFamily="18" charset="0"/>
              </a:rPr>
              <a:t>5. Resultados Preliminares </a:t>
            </a:r>
          </a:p>
          <a:p>
            <a:pPr algn="l">
              <a:defRPr/>
            </a:pPr>
            <a:r>
              <a:rPr lang="pt-BR" sz="2000" b="1" dirty="0">
                <a:latin typeface="Cambria" panose="02040503050406030204" pitchFamily="18" charset="0"/>
              </a:rPr>
              <a:t>6. Trabalhos Futuros</a:t>
            </a:r>
          </a:p>
          <a:p>
            <a:pPr algn="l">
              <a:defRPr/>
            </a:pPr>
            <a:r>
              <a:rPr lang="pt-BR" sz="2000" b="1" dirty="0">
                <a:latin typeface="Cambria" panose="02040503050406030204" pitchFamily="18" charset="0"/>
              </a:rPr>
              <a:t>Referências</a:t>
            </a:r>
          </a:p>
          <a:p>
            <a:pPr algn="l">
              <a:defRPr/>
            </a:pPr>
            <a:endParaRPr lang="pt-BR" dirty="0">
              <a:latin typeface="Cambria" panose="02040503050406030204" pitchFamily="18" charset="0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0C42F29B-DADF-4891-A2DF-ABB0C2D64D21}"/>
              </a:ext>
            </a:extLst>
          </p:cNvPr>
          <p:cNvSpPr/>
          <p:nvPr/>
        </p:nvSpPr>
        <p:spPr>
          <a:xfrm>
            <a:off x="0" y="1"/>
            <a:ext cx="12192000" cy="601822"/>
          </a:xfrm>
          <a:prstGeom prst="rect">
            <a:avLst/>
          </a:prstGeom>
          <a:solidFill>
            <a:srgbClr val="339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7A941B97-4A5A-4DFA-9539-1E669383857A}"/>
              </a:ext>
            </a:extLst>
          </p:cNvPr>
          <p:cNvSpPr/>
          <p:nvPr/>
        </p:nvSpPr>
        <p:spPr>
          <a:xfrm>
            <a:off x="337313" y="6571456"/>
            <a:ext cx="10548000" cy="45719"/>
          </a:xfrm>
          <a:prstGeom prst="rect">
            <a:avLst/>
          </a:prstGeom>
          <a:solidFill>
            <a:srgbClr val="339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Subtítulo 2">
            <a:extLst>
              <a:ext uri="{FF2B5EF4-FFF2-40B4-BE49-F238E27FC236}">
                <a16:creationId xmlns:a16="http://schemas.microsoft.com/office/drawing/2014/main" id="{5863D848-9441-4787-9722-0C996EC2B987}"/>
              </a:ext>
            </a:extLst>
          </p:cNvPr>
          <p:cNvSpPr txBox="1">
            <a:spLocks/>
          </p:cNvSpPr>
          <p:nvPr/>
        </p:nvSpPr>
        <p:spPr>
          <a:xfrm>
            <a:off x="337313" y="115192"/>
            <a:ext cx="3599542" cy="37144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b="1" dirty="0">
                <a:solidFill>
                  <a:schemeClr val="bg1"/>
                </a:solidFill>
                <a:latin typeface="Nexa Bold" panose="02000000000000000000" pitchFamily="50" charset="0"/>
              </a:rPr>
              <a:t>Sumário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3BDFC232-4317-4EE5-92DF-3D6B254E8D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3252" y="28419"/>
            <a:ext cx="544577" cy="54498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44A89488-4619-4CD8-B673-D16A05C316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5823" y="6342965"/>
            <a:ext cx="945548" cy="456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176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>
            <a:extLst>
              <a:ext uri="{FF2B5EF4-FFF2-40B4-BE49-F238E27FC236}">
                <a16:creationId xmlns:a16="http://schemas.microsoft.com/office/drawing/2014/main" id="{6AE175F0-A40C-4AED-B846-39A9CAAB6F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7371" y="2326145"/>
            <a:ext cx="4246991" cy="3873824"/>
          </a:xfrm>
          <a:prstGeom prst="rect">
            <a:avLst/>
          </a:prstGeom>
        </p:spPr>
      </p:pic>
      <p:sp>
        <p:nvSpPr>
          <p:cNvPr id="3" name="Subtítulo 2">
            <a:extLst>
              <a:ext uri="{FF2B5EF4-FFF2-40B4-BE49-F238E27FC236}">
                <a16:creationId xmlns:a16="http://schemas.microsoft.com/office/drawing/2014/main" id="{481B7F9D-B734-43B0-A7BC-56EB56BB93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0629" y="794111"/>
            <a:ext cx="11930742" cy="5269778"/>
          </a:xfrm>
        </p:spPr>
        <p:txBody>
          <a:bodyPr>
            <a:normAutofit/>
          </a:bodyPr>
          <a:lstStyle/>
          <a:p>
            <a:pPr algn="l">
              <a:defRPr/>
            </a:pPr>
            <a:r>
              <a:rPr lang="pt-BR" sz="2200" b="1" dirty="0">
                <a:latin typeface="Cambria" panose="02040503050406030204" pitchFamily="18" charset="0"/>
              </a:rPr>
              <a:t>FreeRTOS</a:t>
            </a:r>
          </a:p>
          <a:p>
            <a:pPr marL="342900" indent="-342900" algn="l"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mbria" panose="02040503050406030204" pitchFamily="18" charset="0"/>
              </a:rPr>
              <a:t>Kernel gratuito utilizado em aplicações embarcadas que necessitam de aplicação em tempo real, sendo normalmente empregado em CubeSats;</a:t>
            </a:r>
          </a:p>
          <a:p>
            <a:pPr marL="342900" indent="-342900" algn="l"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mbria" panose="02040503050406030204" pitchFamily="18" charset="0"/>
              </a:rPr>
              <a:t>Imagem típica de 6K a 12K bytes;</a:t>
            </a:r>
          </a:p>
          <a:p>
            <a:pPr marL="342900" indent="-342900" algn="l"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mbria" panose="02040503050406030204" pitchFamily="18" charset="0"/>
              </a:rPr>
              <a:t>O sistema controla as tarefas </a:t>
            </a:r>
            <a:r>
              <a:rPr lang="pt-BR" sz="2000" i="1" dirty="0">
                <a:latin typeface="Cambria" panose="02040503050406030204" pitchFamily="18" charset="0"/>
              </a:rPr>
              <a:t>(</a:t>
            </a:r>
            <a:r>
              <a:rPr lang="pt-BR" sz="2000" i="1" dirty="0" err="1">
                <a:latin typeface="Cambria" panose="02040503050406030204" pitchFamily="18" charset="0"/>
              </a:rPr>
              <a:t>Tasks</a:t>
            </a:r>
            <a:r>
              <a:rPr lang="pt-BR" sz="2000" i="1" dirty="0">
                <a:latin typeface="Cambria" panose="02040503050406030204" pitchFamily="18" charset="0"/>
              </a:rPr>
              <a:t>) </a:t>
            </a:r>
            <a:r>
              <a:rPr lang="pt-BR" sz="2000" dirty="0">
                <a:latin typeface="Cambria" panose="02040503050406030204" pitchFamily="18" charset="0"/>
              </a:rPr>
              <a:t>de acordo com sua prioridade;</a:t>
            </a:r>
          </a:p>
          <a:p>
            <a:pPr marL="342900" indent="-342900" algn="l"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mbria" panose="02040503050406030204" pitchFamily="18" charset="0"/>
              </a:rPr>
              <a:t>O FreeRTOS possui 145 APIs;</a:t>
            </a:r>
          </a:p>
          <a:p>
            <a:pPr marL="342900" indent="-342900" algn="l"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mbria" panose="02040503050406030204" pitchFamily="18" charset="0"/>
              </a:rPr>
              <a:t>As APIs mais utilizadas são as que envolvem o controle das </a:t>
            </a:r>
            <a:r>
              <a:rPr lang="pt-BR" sz="2000" i="1" dirty="0" err="1">
                <a:latin typeface="Cambria" panose="02040503050406030204" pitchFamily="18" charset="0"/>
              </a:rPr>
              <a:t>Tasks</a:t>
            </a:r>
            <a:r>
              <a:rPr lang="pt-BR" sz="2000" i="1" dirty="0">
                <a:latin typeface="Cambria" panose="02040503050406030204" pitchFamily="18" charset="0"/>
              </a:rPr>
              <a:t>.</a:t>
            </a:r>
            <a:endParaRPr lang="pt-BR" sz="2000" dirty="0">
              <a:latin typeface="Cambria" panose="02040503050406030204" pitchFamily="18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  <a:defRPr/>
            </a:pPr>
            <a:endParaRPr lang="pt-BR" sz="2200" i="1" dirty="0">
              <a:latin typeface="Cambria" panose="02040503050406030204" pitchFamily="18" charset="0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0C42F29B-DADF-4891-A2DF-ABB0C2D64D21}"/>
              </a:ext>
            </a:extLst>
          </p:cNvPr>
          <p:cNvSpPr/>
          <p:nvPr/>
        </p:nvSpPr>
        <p:spPr>
          <a:xfrm>
            <a:off x="0" y="1"/>
            <a:ext cx="12192000" cy="601822"/>
          </a:xfrm>
          <a:prstGeom prst="rect">
            <a:avLst/>
          </a:prstGeom>
          <a:solidFill>
            <a:srgbClr val="339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7A941B97-4A5A-4DFA-9539-1E669383857A}"/>
              </a:ext>
            </a:extLst>
          </p:cNvPr>
          <p:cNvSpPr/>
          <p:nvPr/>
        </p:nvSpPr>
        <p:spPr>
          <a:xfrm>
            <a:off x="337313" y="6571456"/>
            <a:ext cx="10548000" cy="45719"/>
          </a:xfrm>
          <a:prstGeom prst="rect">
            <a:avLst/>
          </a:prstGeom>
          <a:solidFill>
            <a:srgbClr val="339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3BDFC232-4317-4EE5-92DF-3D6B254E8D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3252" y="28419"/>
            <a:ext cx="544577" cy="54498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44A89488-4619-4CD8-B673-D16A05C316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5823" y="6342965"/>
            <a:ext cx="945548" cy="456833"/>
          </a:xfrm>
          <a:prstGeom prst="rect">
            <a:avLst/>
          </a:prstGeom>
        </p:spPr>
      </p:pic>
      <p:pic>
        <p:nvPicPr>
          <p:cNvPr id="2050" name="Picture 2" descr="Image result for freertos">
            <a:extLst>
              <a:ext uri="{FF2B5EF4-FFF2-40B4-BE49-F238E27FC236}">
                <a16:creationId xmlns:a16="http://schemas.microsoft.com/office/drawing/2014/main" id="{3D699C4E-31C1-446F-9696-C863095EA5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673" y="4704675"/>
            <a:ext cx="3058080" cy="1146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F0A409EF-EF59-43FD-ADAA-D1395D2ED2EF}"/>
              </a:ext>
            </a:extLst>
          </p:cNvPr>
          <p:cNvSpPr/>
          <p:nvPr/>
        </p:nvSpPr>
        <p:spPr>
          <a:xfrm>
            <a:off x="7414245" y="1954733"/>
            <a:ext cx="3859369" cy="46166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400" dirty="0">
                <a:latin typeface="Cambria" panose="02040503050406030204" pitchFamily="18" charset="0"/>
              </a:rPr>
              <a:t>Fonte: (LIN,2010, adaptado pág.20)</a:t>
            </a:r>
          </a:p>
          <a:p>
            <a:pPr algn="ctr"/>
            <a:endParaRPr lang="pt-BR" sz="1400" dirty="0">
              <a:latin typeface="Cambria" panose="02040503050406030204" pitchFamily="18" charset="0"/>
            </a:endParaRPr>
          </a:p>
          <a:p>
            <a:pPr algn="ctr"/>
            <a:endParaRPr lang="pt-BR" sz="1400" dirty="0">
              <a:latin typeface="Cambria" panose="02040503050406030204" pitchFamily="18" charset="0"/>
            </a:endParaRPr>
          </a:p>
          <a:p>
            <a:pPr algn="ctr"/>
            <a:endParaRPr lang="pt-BR" sz="1400" dirty="0">
              <a:latin typeface="Cambria" panose="02040503050406030204" pitchFamily="18" charset="0"/>
            </a:endParaRPr>
          </a:p>
          <a:p>
            <a:pPr algn="ctr"/>
            <a:endParaRPr lang="pt-BR" sz="1400" dirty="0">
              <a:latin typeface="Cambria" panose="02040503050406030204" pitchFamily="18" charset="0"/>
            </a:endParaRPr>
          </a:p>
          <a:p>
            <a:pPr algn="ctr"/>
            <a:endParaRPr lang="pt-BR" sz="1400" dirty="0">
              <a:latin typeface="Cambria" panose="02040503050406030204" pitchFamily="18" charset="0"/>
            </a:endParaRPr>
          </a:p>
          <a:p>
            <a:pPr algn="ctr"/>
            <a:endParaRPr lang="pt-BR" sz="1400" dirty="0">
              <a:latin typeface="Cambria" panose="02040503050406030204" pitchFamily="18" charset="0"/>
            </a:endParaRPr>
          </a:p>
          <a:p>
            <a:pPr algn="ctr"/>
            <a:endParaRPr lang="pt-BR" sz="1400" dirty="0">
              <a:latin typeface="Cambria" panose="02040503050406030204" pitchFamily="18" charset="0"/>
            </a:endParaRPr>
          </a:p>
          <a:p>
            <a:pPr algn="ctr"/>
            <a:endParaRPr lang="pt-BR" sz="1400" dirty="0">
              <a:latin typeface="Cambria" panose="02040503050406030204" pitchFamily="18" charset="0"/>
            </a:endParaRPr>
          </a:p>
          <a:p>
            <a:pPr algn="ctr"/>
            <a:endParaRPr lang="pt-BR" sz="1400" dirty="0">
              <a:latin typeface="Cambria" panose="02040503050406030204" pitchFamily="18" charset="0"/>
            </a:endParaRPr>
          </a:p>
          <a:p>
            <a:pPr algn="ctr"/>
            <a:endParaRPr lang="pt-BR" sz="1400" dirty="0">
              <a:latin typeface="Cambria" panose="02040503050406030204" pitchFamily="18" charset="0"/>
            </a:endParaRPr>
          </a:p>
          <a:p>
            <a:pPr algn="ctr"/>
            <a:endParaRPr lang="pt-BR" sz="1400" dirty="0">
              <a:latin typeface="Cambria" panose="02040503050406030204" pitchFamily="18" charset="0"/>
            </a:endParaRPr>
          </a:p>
          <a:p>
            <a:pPr algn="ctr"/>
            <a:endParaRPr lang="pt-BR" sz="1400" dirty="0">
              <a:latin typeface="Cambria" panose="02040503050406030204" pitchFamily="18" charset="0"/>
            </a:endParaRPr>
          </a:p>
          <a:p>
            <a:pPr algn="ctr"/>
            <a:endParaRPr lang="pt-BR" sz="1400" dirty="0">
              <a:latin typeface="Cambria" panose="02040503050406030204" pitchFamily="18" charset="0"/>
            </a:endParaRPr>
          </a:p>
          <a:p>
            <a:pPr algn="ctr"/>
            <a:endParaRPr lang="pt-BR" sz="1400" dirty="0">
              <a:latin typeface="Cambria" panose="02040503050406030204" pitchFamily="18" charset="0"/>
            </a:endParaRPr>
          </a:p>
          <a:p>
            <a:pPr algn="ctr"/>
            <a:endParaRPr lang="pt-BR" sz="1400" dirty="0">
              <a:latin typeface="Cambria" panose="02040503050406030204" pitchFamily="18" charset="0"/>
            </a:endParaRPr>
          </a:p>
          <a:p>
            <a:pPr algn="ctr"/>
            <a:endParaRPr lang="pt-BR" sz="1400" dirty="0">
              <a:latin typeface="Cambria" panose="02040503050406030204" pitchFamily="18" charset="0"/>
            </a:endParaRPr>
          </a:p>
          <a:p>
            <a:pPr algn="ctr"/>
            <a:endParaRPr lang="pt-BR" sz="1400" dirty="0">
              <a:latin typeface="Cambria" panose="02040503050406030204" pitchFamily="18" charset="0"/>
            </a:endParaRPr>
          </a:p>
          <a:p>
            <a:pPr algn="ctr"/>
            <a:endParaRPr lang="pt-BR" sz="1400" dirty="0">
              <a:latin typeface="Cambria" panose="02040503050406030204" pitchFamily="18" charset="0"/>
            </a:endParaRPr>
          </a:p>
          <a:p>
            <a:pPr algn="ctr"/>
            <a:r>
              <a:rPr lang="pt-BR" sz="1400" dirty="0">
                <a:latin typeface="Cambria" panose="02040503050406030204" pitchFamily="18" charset="0"/>
              </a:rPr>
              <a:t> </a:t>
            </a:r>
          </a:p>
          <a:p>
            <a:pPr algn="ctr"/>
            <a:r>
              <a:rPr lang="pt-BR" sz="1400" dirty="0">
                <a:latin typeface="Cambria" panose="02040503050406030204" pitchFamily="18" charset="0"/>
              </a:rPr>
              <a:t>Figura 17 – Estados das </a:t>
            </a:r>
            <a:r>
              <a:rPr lang="pt-BR" sz="1400" i="1" dirty="0" err="1">
                <a:latin typeface="Cambria" panose="02040503050406030204" pitchFamily="18" charset="0"/>
              </a:rPr>
              <a:t>Tasks</a:t>
            </a:r>
            <a:r>
              <a:rPr lang="pt-BR" sz="1400" dirty="0">
                <a:latin typeface="Cambria" panose="02040503050406030204" pitchFamily="18" charset="0"/>
              </a:rPr>
              <a:t> no FreeRTOS </a:t>
            </a:r>
          </a:p>
        </p:txBody>
      </p:sp>
      <p:sp>
        <p:nvSpPr>
          <p:cNvPr id="16" name="Subtítulo 2">
            <a:extLst>
              <a:ext uri="{FF2B5EF4-FFF2-40B4-BE49-F238E27FC236}">
                <a16:creationId xmlns:a16="http://schemas.microsoft.com/office/drawing/2014/main" id="{42E8BE0B-38B5-4CEB-8022-14421A280B37}"/>
              </a:ext>
            </a:extLst>
          </p:cNvPr>
          <p:cNvSpPr txBox="1">
            <a:spLocks/>
          </p:cNvSpPr>
          <p:nvPr/>
        </p:nvSpPr>
        <p:spPr>
          <a:xfrm>
            <a:off x="337313" y="115192"/>
            <a:ext cx="3599542" cy="37144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b="1" dirty="0">
                <a:solidFill>
                  <a:schemeClr val="bg1"/>
                </a:solidFill>
                <a:latin typeface="Nexa Bold" panose="02000000000000000000" pitchFamily="50" charset="0"/>
              </a:rPr>
              <a:t>4.Software do OBC</a:t>
            </a:r>
            <a:endParaRPr lang="pt-BR" dirty="0">
              <a:solidFill>
                <a:schemeClr val="bg1"/>
              </a:solidFill>
              <a:latin typeface="Nexa Bold" panose="020000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37026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481B7F9D-B734-43B0-A7BC-56EB56BB93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0629" y="794111"/>
            <a:ext cx="11930742" cy="5269778"/>
          </a:xfrm>
        </p:spPr>
        <p:txBody>
          <a:bodyPr>
            <a:normAutofit/>
          </a:bodyPr>
          <a:lstStyle/>
          <a:p>
            <a:pPr algn="l">
              <a:defRPr/>
            </a:pPr>
            <a:r>
              <a:rPr lang="pt-BR" sz="2200" b="1" dirty="0">
                <a:latin typeface="Cambria" panose="02040503050406030204" pitchFamily="18" charset="0"/>
              </a:rPr>
              <a:t>Camada de Serviço do Sistema</a:t>
            </a:r>
          </a:p>
          <a:p>
            <a:pPr marL="342900" indent="-342900" algn="l"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mbria" panose="02040503050406030204" pitchFamily="18" charset="0"/>
              </a:rPr>
              <a:t>Uso da UML para modelar a CSS;</a:t>
            </a:r>
          </a:p>
          <a:p>
            <a:pPr marL="800100" lvl="1" indent="-342900" algn="l">
              <a:buFont typeface="Arial" panose="020B0604020202020204" pitchFamily="34" charset="0"/>
              <a:buChar char="•"/>
              <a:defRPr/>
            </a:pPr>
            <a:r>
              <a:rPr lang="pt-BR" sz="1600" dirty="0">
                <a:latin typeface="Cambria" panose="02040503050406030204" pitchFamily="18" charset="0"/>
              </a:rPr>
              <a:t>rápido entendimento do software a partir do diagrama UML; </a:t>
            </a:r>
          </a:p>
          <a:p>
            <a:pPr marL="800100" lvl="1" indent="-342900" algn="l">
              <a:buFont typeface="Arial" panose="020B0604020202020204" pitchFamily="34" charset="0"/>
              <a:buChar char="•"/>
              <a:defRPr/>
            </a:pPr>
            <a:r>
              <a:rPr lang="pt-BR" sz="1600" dirty="0">
                <a:latin typeface="Cambria" panose="02040503050406030204" pitchFamily="18" charset="0"/>
              </a:rPr>
              <a:t>fácil manutenção do software; </a:t>
            </a:r>
          </a:p>
          <a:p>
            <a:pPr marL="800100" lvl="1" indent="-342900" algn="l">
              <a:buFont typeface="Arial" panose="020B0604020202020204" pitchFamily="34" charset="0"/>
              <a:buChar char="•"/>
              <a:defRPr/>
            </a:pPr>
            <a:r>
              <a:rPr lang="pt-BR" sz="1600" dirty="0">
                <a:latin typeface="Cambria" panose="02040503050406030204" pitchFamily="18" charset="0"/>
              </a:rPr>
              <a:t>portabilidade do software para várias plataformas e linguagens; </a:t>
            </a:r>
          </a:p>
          <a:p>
            <a:pPr marL="800100" lvl="1" indent="-342900" algn="l">
              <a:buFont typeface="Arial" panose="020B0604020202020204" pitchFamily="34" charset="0"/>
              <a:buChar char="•"/>
              <a:defRPr/>
            </a:pPr>
            <a:r>
              <a:rPr lang="pt-BR" sz="1600" dirty="0">
                <a:latin typeface="Cambria" panose="02040503050406030204" pitchFamily="18" charset="0"/>
              </a:rPr>
              <a:t>linguagem de modelagem amplamente utilizada na engenharia de software.</a:t>
            </a:r>
          </a:p>
          <a:p>
            <a:pPr marL="342900" indent="-342900" algn="l"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mbria" panose="02040503050406030204" pitchFamily="18" charset="0"/>
              </a:rPr>
              <a:t>Usar a extensão </a:t>
            </a:r>
            <a:r>
              <a:rPr lang="pt-BR" sz="2000" i="1" dirty="0" err="1">
                <a:latin typeface="Cambria" panose="02040503050406030204" pitchFamily="18" charset="0"/>
              </a:rPr>
              <a:t>FunctionalC</a:t>
            </a:r>
            <a:r>
              <a:rPr lang="pt-BR" sz="2000" dirty="0">
                <a:latin typeface="Cambria" panose="02040503050406030204" pitchFamily="18" charset="0"/>
              </a:rPr>
              <a:t>, permitindo</a:t>
            </a:r>
          </a:p>
          <a:p>
            <a:pPr algn="l">
              <a:defRPr/>
            </a:pPr>
            <a:r>
              <a:rPr lang="pt-BR" sz="2000" dirty="0">
                <a:latin typeface="Cambria" panose="02040503050406030204" pitchFamily="18" charset="0"/>
              </a:rPr>
              <a:t>a modelagem do sistema na linguagem C;</a:t>
            </a:r>
          </a:p>
          <a:p>
            <a:pPr algn="l">
              <a:defRPr/>
            </a:pPr>
            <a:endParaRPr lang="pt-BR" sz="2000" dirty="0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0C42F29B-DADF-4891-A2DF-ABB0C2D64D21}"/>
              </a:ext>
            </a:extLst>
          </p:cNvPr>
          <p:cNvSpPr/>
          <p:nvPr/>
        </p:nvSpPr>
        <p:spPr>
          <a:xfrm>
            <a:off x="0" y="1"/>
            <a:ext cx="12192000" cy="601822"/>
          </a:xfrm>
          <a:prstGeom prst="rect">
            <a:avLst/>
          </a:prstGeom>
          <a:solidFill>
            <a:srgbClr val="339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7A941B97-4A5A-4DFA-9539-1E669383857A}"/>
              </a:ext>
            </a:extLst>
          </p:cNvPr>
          <p:cNvSpPr/>
          <p:nvPr/>
        </p:nvSpPr>
        <p:spPr>
          <a:xfrm>
            <a:off x="337313" y="6571456"/>
            <a:ext cx="10548000" cy="45719"/>
          </a:xfrm>
          <a:prstGeom prst="rect">
            <a:avLst/>
          </a:prstGeom>
          <a:solidFill>
            <a:srgbClr val="339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3BDFC232-4317-4EE5-92DF-3D6B254E8D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3252" y="28419"/>
            <a:ext cx="544577" cy="54498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44A89488-4619-4CD8-B673-D16A05C316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5823" y="6342965"/>
            <a:ext cx="945548" cy="456833"/>
          </a:xfrm>
          <a:prstGeom prst="rect">
            <a:avLst/>
          </a:prstGeom>
        </p:spPr>
      </p:pic>
      <p:cxnSp>
        <p:nvCxnSpPr>
          <p:cNvPr id="11" name="Conector de Seta Reta 10">
            <a:extLst>
              <a:ext uri="{FF2B5EF4-FFF2-40B4-BE49-F238E27FC236}">
                <a16:creationId xmlns:a16="http://schemas.microsoft.com/office/drawing/2014/main" id="{1A9A7F12-1F59-4046-A412-E2C1B303A15E}"/>
              </a:ext>
            </a:extLst>
          </p:cNvPr>
          <p:cNvCxnSpPr>
            <a:cxnSpLocks/>
          </p:cNvCxnSpPr>
          <p:nvPr/>
        </p:nvCxnSpPr>
        <p:spPr>
          <a:xfrm>
            <a:off x="5232061" y="4878855"/>
            <a:ext cx="152808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7A3BEBD3-F76A-4DC0-A010-C79DDED21A08}"/>
              </a:ext>
            </a:extLst>
          </p:cNvPr>
          <p:cNvGrpSpPr/>
          <p:nvPr/>
        </p:nvGrpSpPr>
        <p:grpSpPr>
          <a:xfrm>
            <a:off x="2738994" y="3578461"/>
            <a:ext cx="3091147" cy="2739211"/>
            <a:chOff x="1094487" y="3627161"/>
            <a:chExt cx="3091147" cy="2739211"/>
          </a:xfrm>
        </p:grpSpPr>
        <p:pic>
          <p:nvPicPr>
            <p:cNvPr id="5" name="Imagem 4">
              <a:extLst>
                <a:ext uri="{FF2B5EF4-FFF2-40B4-BE49-F238E27FC236}">
                  <a16:creationId xmlns:a16="http://schemas.microsoft.com/office/drawing/2014/main" id="{6CB6D3CE-ABBD-4D63-9300-4D31B9EB6D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52095" y="3860669"/>
              <a:ext cx="1775929" cy="2203220"/>
            </a:xfrm>
            <a:prstGeom prst="rect">
              <a:avLst/>
            </a:prstGeom>
          </p:spPr>
        </p:pic>
        <p:sp>
          <p:nvSpPr>
            <p:cNvPr id="16" name="Retângulo 15">
              <a:extLst>
                <a:ext uri="{FF2B5EF4-FFF2-40B4-BE49-F238E27FC236}">
                  <a16:creationId xmlns:a16="http://schemas.microsoft.com/office/drawing/2014/main" id="{1B7F7FDA-857F-4186-892D-AB3B797D4E55}"/>
                </a:ext>
              </a:extLst>
            </p:cNvPr>
            <p:cNvSpPr/>
            <p:nvPr/>
          </p:nvSpPr>
          <p:spPr>
            <a:xfrm>
              <a:off x="1094487" y="3627161"/>
              <a:ext cx="3091147" cy="273921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pt-BR" sz="1400" dirty="0">
                  <a:latin typeface="Cambria" panose="02040503050406030204" pitchFamily="18" charset="0"/>
                </a:rPr>
                <a:t>Fonte:(DOUGLASS, 2009, pág.5).</a:t>
              </a:r>
            </a:p>
            <a:p>
              <a:pPr algn="ctr"/>
              <a:endParaRPr lang="pt-BR" sz="1400" dirty="0">
                <a:latin typeface="Cambria" panose="02040503050406030204" pitchFamily="18" charset="0"/>
              </a:endParaRPr>
            </a:p>
            <a:p>
              <a:pPr algn="ctr"/>
              <a:endParaRPr lang="pt-BR" sz="1400" dirty="0">
                <a:latin typeface="Cambria" panose="02040503050406030204" pitchFamily="18" charset="0"/>
              </a:endParaRPr>
            </a:p>
            <a:p>
              <a:pPr algn="ctr"/>
              <a:endParaRPr lang="pt-BR" sz="1400" dirty="0">
                <a:latin typeface="Cambria" panose="02040503050406030204" pitchFamily="18" charset="0"/>
              </a:endParaRPr>
            </a:p>
            <a:p>
              <a:pPr algn="ctr"/>
              <a:endParaRPr lang="pt-BR" sz="1400" dirty="0">
                <a:latin typeface="Cambria" panose="02040503050406030204" pitchFamily="18" charset="0"/>
              </a:endParaRPr>
            </a:p>
            <a:p>
              <a:pPr algn="ctr"/>
              <a:endParaRPr lang="pt-BR" sz="1400" dirty="0">
                <a:latin typeface="Cambria" panose="02040503050406030204" pitchFamily="18" charset="0"/>
              </a:endParaRPr>
            </a:p>
            <a:p>
              <a:pPr algn="ctr"/>
              <a:endParaRPr lang="pt-BR" sz="1400" dirty="0">
                <a:latin typeface="Cambria" panose="02040503050406030204" pitchFamily="18" charset="0"/>
              </a:endParaRPr>
            </a:p>
            <a:p>
              <a:pPr algn="ctr"/>
              <a:endParaRPr lang="pt-BR" sz="1400" dirty="0">
                <a:latin typeface="Cambria" panose="02040503050406030204" pitchFamily="18" charset="0"/>
              </a:endParaRPr>
            </a:p>
            <a:p>
              <a:pPr algn="ctr"/>
              <a:endParaRPr lang="pt-BR" sz="1400" dirty="0">
                <a:latin typeface="Cambria" panose="02040503050406030204" pitchFamily="18" charset="0"/>
              </a:endParaRPr>
            </a:p>
            <a:p>
              <a:pPr algn="ctr"/>
              <a:endParaRPr lang="pt-BR" sz="1400" dirty="0">
                <a:latin typeface="Cambria" panose="02040503050406030204" pitchFamily="18" charset="0"/>
              </a:endParaRPr>
            </a:p>
            <a:p>
              <a:pPr algn="ctr"/>
              <a:r>
                <a:rPr lang="pt-BR" sz="1400" dirty="0">
                  <a:latin typeface="Cambria" panose="02040503050406030204" pitchFamily="18" charset="0"/>
                </a:rPr>
                <a:t> </a:t>
              </a:r>
            </a:p>
            <a:p>
              <a:pPr algn="ctr"/>
              <a:r>
                <a:rPr lang="pt-BR" sz="1400" dirty="0">
                  <a:latin typeface="Cambria" panose="02040503050406030204" pitchFamily="18" charset="0"/>
                </a:rPr>
                <a:t>Figura 22 – Exemplo Timer UML</a:t>
              </a:r>
              <a:r>
                <a:rPr lang="pt-BR" sz="1400" dirty="0"/>
                <a:t>.</a:t>
              </a:r>
              <a:endParaRPr lang="pt-BR" sz="1400" dirty="0">
                <a:latin typeface="Cambria" panose="02040503050406030204" pitchFamily="18" charset="0"/>
              </a:endParaRPr>
            </a:p>
          </p:txBody>
        </p:sp>
      </p:grp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CFB2B4F6-9D65-440C-A77B-B56032C4C581}"/>
              </a:ext>
            </a:extLst>
          </p:cNvPr>
          <p:cNvGrpSpPr/>
          <p:nvPr/>
        </p:nvGrpSpPr>
        <p:grpSpPr>
          <a:xfrm>
            <a:off x="6182878" y="2646857"/>
            <a:ext cx="4649471" cy="3970318"/>
            <a:chOff x="5495306" y="2644301"/>
            <a:chExt cx="4649471" cy="3970318"/>
          </a:xfrm>
        </p:grpSpPr>
        <p:pic>
          <p:nvPicPr>
            <p:cNvPr id="4" name="Imagem 3">
              <a:extLst>
                <a:ext uri="{FF2B5EF4-FFF2-40B4-BE49-F238E27FC236}">
                  <a16:creationId xmlns:a16="http://schemas.microsoft.com/office/drawing/2014/main" id="{0F2A26CC-EA65-44B6-9F20-C6CB94548C4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00779" y="2949271"/>
              <a:ext cx="3528282" cy="3254155"/>
            </a:xfrm>
            <a:prstGeom prst="rect">
              <a:avLst/>
            </a:prstGeom>
          </p:spPr>
        </p:pic>
        <p:sp>
          <p:nvSpPr>
            <p:cNvPr id="17" name="Retângulo 16">
              <a:extLst>
                <a:ext uri="{FF2B5EF4-FFF2-40B4-BE49-F238E27FC236}">
                  <a16:creationId xmlns:a16="http://schemas.microsoft.com/office/drawing/2014/main" id="{882C3B47-9AD6-482A-904F-ACA3B3A2B08F}"/>
                </a:ext>
              </a:extLst>
            </p:cNvPr>
            <p:cNvSpPr/>
            <p:nvPr/>
          </p:nvSpPr>
          <p:spPr>
            <a:xfrm>
              <a:off x="5495306" y="2644301"/>
              <a:ext cx="4649471" cy="39703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pt-BR" sz="1400" dirty="0">
                  <a:latin typeface="Cambria" panose="02040503050406030204" pitchFamily="18" charset="0"/>
                </a:rPr>
                <a:t>Fonte:(DOUGLASS, 2009, pág.5).</a:t>
              </a:r>
            </a:p>
            <a:p>
              <a:pPr algn="ctr"/>
              <a:endParaRPr lang="pt-BR" sz="1400" dirty="0">
                <a:latin typeface="Cambria" panose="02040503050406030204" pitchFamily="18" charset="0"/>
              </a:endParaRPr>
            </a:p>
            <a:p>
              <a:pPr algn="ctr"/>
              <a:endParaRPr lang="pt-BR" sz="1400" dirty="0">
                <a:latin typeface="Cambria" panose="02040503050406030204" pitchFamily="18" charset="0"/>
              </a:endParaRPr>
            </a:p>
            <a:p>
              <a:pPr algn="ctr"/>
              <a:endParaRPr lang="pt-BR" sz="1400" dirty="0">
                <a:latin typeface="Cambria" panose="02040503050406030204" pitchFamily="18" charset="0"/>
              </a:endParaRPr>
            </a:p>
            <a:p>
              <a:pPr algn="ctr"/>
              <a:endParaRPr lang="pt-BR" sz="1400" dirty="0">
                <a:latin typeface="Cambria" panose="02040503050406030204" pitchFamily="18" charset="0"/>
              </a:endParaRPr>
            </a:p>
            <a:p>
              <a:pPr algn="ctr"/>
              <a:endParaRPr lang="pt-BR" sz="1400" dirty="0">
                <a:latin typeface="Cambria" panose="02040503050406030204" pitchFamily="18" charset="0"/>
              </a:endParaRPr>
            </a:p>
            <a:p>
              <a:pPr algn="ctr"/>
              <a:endParaRPr lang="pt-BR" sz="1400" dirty="0">
                <a:latin typeface="Cambria" panose="02040503050406030204" pitchFamily="18" charset="0"/>
              </a:endParaRPr>
            </a:p>
            <a:p>
              <a:pPr algn="ctr"/>
              <a:endParaRPr lang="pt-BR" sz="1400" dirty="0">
                <a:latin typeface="Cambria" panose="02040503050406030204" pitchFamily="18" charset="0"/>
              </a:endParaRPr>
            </a:p>
            <a:p>
              <a:pPr algn="ctr"/>
              <a:endParaRPr lang="pt-BR" sz="1400" dirty="0">
                <a:latin typeface="Cambria" panose="02040503050406030204" pitchFamily="18" charset="0"/>
              </a:endParaRPr>
            </a:p>
            <a:p>
              <a:pPr algn="ctr"/>
              <a:endParaRPr lang="pt-BR" sz="1400" dirty="0">
                <a:latin typeface="Cambria" panose="02040503050406030204" pitchFamily="18" charset="0"/>
              </a:endParaRPr>
            </a:p>
            <a:p>
              <a:pPr algn="ctr"/>
              <a:endParaRPr lang="pt-BR" sz="1400" dirty="0">
                <a:latin typeface="Cambria" panose="02040503050406030204" pitchFamily="18" charset="0"/>
              </a:endParaRPr>
            </a:p>
            <a:p>
              <a:pPr algn="ctr"/>
              <a:endParaRPr lang="pt-BR" sz="1400" dirty="0">
                <a:latin typeface="Cambria" panose="02040503050406030204" pitchFamily="18" charset="0"/>
              </a:endParaRPr>
            </a:p>
            <a:p>
              <a:pPr algn="ctr"/>
              <a:endParaRPr lang="pt-BR" sz="1400" dirty="0">
                <a:latin typeface="Cambria" panose="02040503050406030204" pitchFamily="18" charset="0"/>
              </a:endParaRPr>
            </a:p>
            <a:p>
              <a:pPr algn="ctr"/>
              <a:endParaRPr lang="pt-BR" sz="1400" dirty="0">
                <a:latin typeface="Cambria" panose="02040503050406030204" pitchFamily="18" charset="0"/>
              </a:endParaRPr>
            </a:p>
            <a:p>
              <a:pPr algn="ctr"/>
              <a:endParaRPr lang="pt-BR" sz="1400" dirty="0">
                <a:latin typeface="Cambria" panose="02040503050406030204" pitchFamily="18" charset="0"/>
              </a:endParaRPr>
            </a:p>
            <a:p>
              <a:pPr algn="ctr"/>
              <a:endParaRPr lang="pt-BR" sz="1400" dirty="0">
                <a:latin typeface="Cambria" panose="02040503050406030204" pitchFamily="18" charset="0"/>
              </a:endParaRPr>
            </a:p>
            <a:p>
              <a:pPr algn="ctr"/>
              <a:endParaRPr lang="pt-BR" sz="1400" dirty="0">
                <a:latin typeface="Cambria" panose="02040503050406030204" pitchFamily="18" charset="0"/>
              </a:endParaRPr>
            </a:p>
            <a:p>
              <a:pPr algn="ctr"/>
              <a:r>
                <a:rPr lang="pt-BR" sz="1400" dirty="0">
                  <a:latin typeface="Cambria" panose="02040503050406030204" pitchFamily="18" charset="0"/>
                </a:rPr>
                <a:t>Figura 23 – Transcrição do Timer UML para código em C.</a:t>
              </a:r>
            </a:p>
          </p:txBody>
        </p:sp>
      </p:grpSp>
      <p:sp>
        <p:nvSpPr>
          <p:cNvPr id="19" name="Subtítulo 2">
            <a:extLst>
              <a:ext uri="{FF2B5EF4-FFF2-40B4-BE49-F238E27FC236}">
                <a16:creationId xmlns:a16="http://schemas.microsoft.com/office/drawing/2014/main" id="{C7E69F57-16B4-4A36-853F-26091E830F85}"/>
              </a:ext>
            </a:extLst>
          </p:cNvPr>
          <p:cNvSpPr txBox="1">
            <a:spLocks/>
          </p:cNvSpPr>
          <p:nvPr/>
        </p:nvSpPr>
        <p:spPr>
          <a:xfrm>
            <a:off x="337313" y="115192"/>
            <a:ext cx="3599542" cy="37144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b="1" dirty="0">
                <a:solidFill>
                  <a:schemeClr val="bg1"/>
                </a:solidFill>
                <a:latin typeface="Nexa Bold" panose="02000000000000000000" pitchFamily="50" charset="0"/>
              </a:rPr>
              <a:t>4.Software do OBC</a:t>
            </a:r>
            <a:endParaRPr lang="pt-BR" dirty="0">
              <a:solidFill>
                <a:schemeClr val="bg1"/>
              </a:solidFill>
              <a:latin typeface="Nexa Bold" panose="020000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77000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481B7F9D-B734-43B0-A7BC-56EB56BB93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0629" y="717014"/>
            <a:ext cx="11930742" cy="5269778"/>
          </a:xfrm>
        </p:spPr>
        <p:txBody>
          <a:bodyPr>
            <a:normAutofit/>
          </a:bodyPr>
          <a:lstStyle/>
          <a:p>
            <a:pPr algn="l">
              <a:defRPr/>
            </a:pPr>
            <a:r>
              <a:rPr lang="pt-BR" sz="2200" b="1" dirty="0">
                <a:latin typeface="Cambria" panose="02040503050406030204" pitchFamily="18" charset="0"/>
              </a:rPr>
              <a:t>Camada de Serviço do Sistema</a:t>
            </a:r>
          </a:p>
          <a:p>
            <a:pPr algn="l">
              <a:defRPr/>
            </a:pPr>
            <a:endParaRPr lang="pt-BR" sz="2000" dirty="0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0C42F29B-DADF-4891-A2DF-ABB0C2D64D21}"/>
              </a:ext>
            </a:extLst>
          </p:cNvPr>
          <p:cNvSpPr/>
          <p:nvPr/>
        </p:nvSpPr>
        <p:spPr>
          <a:xfrm>
            <a:off x="0" y="1"/>
            <a:ext cx="12192000" cy="601822"/>
          </a:xfrm>
          <a:prstGeom prst="rect">
            <a:avLst/>
          </a:prstGeom>
          <a:solidFill>
            <a:srgbClr val="339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7A941B97-4A5A-4DFA-9539-1E669383857A}"/>
              </a:ext>
            </a:extLst>
          </p:cNvPr>
          <p:cNvSpPr/>
          <p:nvPr/>
        </p:nvSpPr>
        <p:spPr>
          <a:xfrm>
            <a:off x="337313" y="6571456"/>
            <a:ext cx="10548000" cy="45719"/>
          </a:xfrm>
          <a:prstGeom prst="rect">
            <a:avLst/>
          </a:prstGeom>
          <a:solidFill>
            <a:srgbClr val="339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3BDFC232-4317-4EE5-92DF-3D6B254E8D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3252" y="28419"/>
            <a:ext cx="544577" cy="54498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44A89488-4619-4CD8-B673-D16A05C316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5823" y="6342965"/>
            <a:ext cx="945548" cy="456833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C13080CC-2F45-4C1E-8321-2AC43DF596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7982" y="1209193"/>
            <a:ext cx="8106662" cy="4811271"/>
          </a:xfrm>
          <a:prstGeom prst="rect">
            <a:avLst/>
          </a:prstGeom>
        </p:spPr>
      </p:pic>
      <p:sp>
        <p:nvSpPr>
          <p:cNvPr id="12" name="Retângulo 11">
            <a:extLst>
              <a:ext uri="{FF2B5EF4-FFF2-40B4-BE49-F238E27FC236}">
                <a16:creationId xmlns:a16="http://schemas.microsoft.com/office/drawing/2014/main" id="{43CAF578-6994-4D6F-B467-72BB7860EEDF}"/>
              </a:ext>
            </a:extLst>
          </p:cNvPr>
          <p:cNvSpPr/>
          <p:nvPr/>
        </p:nvSpPr>
        <p:spPr>
          <a:xfrm>
            <a:off x="3298275" y="5995601"/>
            <a:ext cx="462607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600" dirty="0">
                <a:latin typeface="Cambria" panose="02040503050406030204" pitchFamily="18" charset="0"/>
              </a:rPr>
              <a:t>Figura 18 – UML da Camada de Serviço do Sistema.</a:t>
            </a:r>
          </a:p>
        </p:txBody>
      </p:sp>
    </p:spTree>
    <p:extLst>
      <p:ext uri="{BB962C8B-B14F-4D97-AF65-F5344CB8AC3E}">
        <p14:creationId xmlns:p14="http://schemas.microsoft.com/office/powerpoint/2010/main" val="40501516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959718B3-A99D-48E9-A6AB-B47C19E77AEB}"/>
              </a:ext>
            </a:extLst>
          </p:cNvPr>
          <p:cNvSpPr/>
          <p:nvPr/>
        </p:nvSpPr>
        <p:spPr>
          <a:xfrm>
            <a:off x="0" y="502276"/>
            <a:ext cx="12192000" cy="5853448"/>
          </a:xfrm>
          <a:prstGeom prst="rect">
            <a:avLst/>
          </a:prstGeom>
          <a:solidFill>
            <a:srgbClr val="339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3BDFC232-4317-4EE5-92DF-3D6B254E8D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4403" y="5430682"/>
            <a:ext cx="660911" cy="661406"/>
          </a:xfrm>
          <a:prstGeom prst="rect">
            <a:avLst/>
          </a:prstGeom>
        </p:spPr>
      </p:pic>
      <p:sp>
        <p:nvSpPr>
          <p:cNvPr id="3" name="Subtítulo 2">
            <a:extLst>
              <a:ext uri="{FF2B5EF4-FFF2-40B4-BE49-F238E27FC236}">
                <a16:creationId xmlns:a16="http://schemas.microsoft.com/office/drawing/2014/main" id="{481B7F9D-B734-43B0-A7BC-56EB56BB93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4372" y="3122384"/>
            <a:ext cx="11400971" cy="613233"/>
          </a:xfrm>
        </p:spPr>
        <p:txBody>
          <a:bodyPr>
            <a:noAutofit/>
          </a:bodyPr>
          <a:lstStyle/>
          <a:p>
            <a:r>
              <a:rPr lang="pt-BR" sz="6600" dirty="0">
                <a:solidFill>
                  <a:schemeClr val="bg1"/>
                </a:solidFill>
                <a:latin typeface="Nexa Bold" panose="02000000000000000000" pitchFamily="50" charset="0"/>
              </a:rPr>
              <a:t>Resultados Preliminares</a:t>
            </a:r>
          </a:p>
        </p:txBody>
      </p:sp>
    </p:spTree>
    <p:extLst>
      <p:ext uri="{BB962C8B-B14F-4D97-AF65-F5344CB8AC3E}">
        <p14:creationId xmlns:p14="http://schemas.microsoft.com/office/powerpoint/2010/main" val="5275402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481B7F9D-B734-43B0-A7BC-56EB56BB93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0629" y="837505"/>
            <a:ext cx="11930742" cy="5269778"/>
          </a:xfrm>
        </p:spPr>
        <p:txBody>
          <a:bodyPr>
            <a:normAutofit/>
          </a:bodyPr>
          <a:lstStyle/>
          <a:p>
            <a:pPr algn="l">
              <a:defRPr/>
            </a:pPr>
            <a:r>
              <a:rPr lang="pt-BR" sz="2200" b="1" dirty="0">
                <a:latin typeface="Cambria" panose="02040503050406030204" pitchFamily="18" charset="0"/>
              </a:rPr>
              <a:t>Arquitetura do Hardware:</a:t>
            </a:r>
          </a:p>
          <a:p>
            <a:pPr algn="l">
              <a:defRPr/>
            </a:pPr>
            <a:endParaRPr lang="pt-BR" sz="2200" dirty="0">
              <a:latin typeface="Cambria" panose="02040503050406030204" pitchFamily="18" charset="0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0C42F29B-DADF-4891-A2DF-ABB0C2D64D21}"/>
              </a:ext>
            </a:extLst>
          </p:cNvPr>
          <p:cNvSpPr/>
          <p:nvPr/>
        </p:nvSpPr>
        <p:spPr>
          <a:xfrm>
            <a:off x="0" y="1"/>
            <a:ext cx="12192000" cy="601822"/>
          </a:xfrm>
          <a:prstGeom prst="rect">
            <a:avLst/>
          </a:prstGeom>
          <a:solidFill>
            <a:srgbClr val="339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7A941B97-4A5A-4DFA-9539-1E669383857A}"/>
              </a:ext>
            </a:extLst>
          </p:cNvPr>
          <p:cNvSpPr/>
          <p:nvPr/>
        </p:nvSpPr>
        <p:spPr>
          <a:xfrm>
            <a:off x="337313" y="6571456"/>
            <a:ext cx="10548000" cy="45719"/>
          </a:xfrm>
          <a:prstGeom prst="rect">
            <a:avLst/>
          </a:prstGeom>
          <a:solidFill>
            <a:srgbClr val="339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Subtítulo 2">
            <a:extLst>
              <a:ext uri="{FF2B5EF4-FFF2-40B4-BE49-F238E27FC236}">
                <a16:creationId xmlns:a16="http://schemas.microsoft.com/office/drawing/2014/main" id="{5863D848-9441-4787-9722-0C996EC2B987}"/>
              </a:ext>
            </a:extLst>
          </p:cNvPr>
          <p:cNvSpPr txBox="1">
            <a:spLocks/>
          </p:cNvSpPr>
          <p:nvPr/>
        </p:nvSpPr>
        <p:spPr>
          <a:xfrm>
            <a:off x="337313" y="115192"/>
            <a:ext cx="4105898" cy="37144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>
                <a:solidFill>
                  <a:schemeClr val="bg1"/>
                </a:solidFill>
                <a:latin typeface="Nexa Bold" panose="02000000000000000000" pitchFamily="50" charset="0"/>
              </a:rPr>
              <a:t>5.Resultados Preliminares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3BDFC232-4317-4EE5-92DF-3D6B254E8D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3252" y="28419"/>
            <a:ext cx="544577" cy="54498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44A89488-4619-4CD8-B673-D16A05C316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5823" y="6342965"/>
            <a:ext cx="945548" cy="456833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0AA40EC5-73D6-493B-87D1-C728B0694F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6217" y="1433389"/>
            <a:ext cx="7230191" cy="4644274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D356D28C-6CCA-44F4-AFBD-7FE6D0256BA1}"/>
              </a:ext>
            </a:extLst>
          </p:cNvPr>
          <p:cNvSpPr/>
          <p:nvPr/>
        </p:nvSpPr>
        <p:spPr>
          <a:xfrm>
            <a:off x="3298275" y="5995601"/>
            <a:ext cx="357097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600" dirty="0">
                <a:latin typeface="Cambria" panose="02040503050406030204" pitchFamily="18" charset="0"/>
              </a:rPr>
              <a:t>Figura 19 – Arquitetura prévia do OBC.</a:t>
            </a:r>
          </a:p>
        </p:txBody>
      </p:sp>
    </p:spTree>
    <p:extLst>
      <p:ext uri="{BB962C8B-B14F-4D97-AF65-F5344CB8AC3E}">
        <p14:creationId xmlns:p14="http://schemas.microsoft.com/office/powerpoint/2010/main" val="12665158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44A1B718-15E6-4880-A0C6-5F30160011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873" y="1041646"/>
            <a:ext cx="9348880" cy="5301319"/>
          </a:xfrm>
          <a:prstGeom prst="rect">
            <a:avLst/>
          </a:prstGeom>
        </p:spPr>
      </p:pic>
      <p:sp>
        <p:nvSpPr>
          <p:cNvPr id="3" name="Subtítulo 2">
            <a:extLst>
              <a:ext uri="{FF2B5EF4-FFF2-40B4-BE49-F238E27FC236}">
                <a16:creationId xmlns:a16="http://schemas.microsoft.com/office/drawing/2014/main" id="{481B7F9D-B734-43B0-A7BC-56EB56BB93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0629" y="837505"/>
            <a:ext cx="11930742" cy="5269778"/>
          </a:xfrm>
        </p:spPr>
        <p:txBody>
          <a:bodyPr>
            <a:normAutofit/>
          </a:bodyPr>
          <a:lstStyle/>
          <a:p>
            <a:pPr algn="l">
              <a:defRPr/>
            </a:pPr>
            <a:r>
              <a:rPr lang="pt-BR" sz="2200" b="1" dirty="0">
                <a:latin typeface="Cambria" panose="02040503050406030204" pitchFamily="18" charset="0"/>
              </a:rPr>
              <a:t>Esquemático Eletrônico:</a:t>
            </a:r>
          </a:p>
          <a:p>
            <a:pPr algn="l">
              <a:defRPr/>
            </a:pPr>
            <a:endParaRPr lang="pt-BR" sz="2200" dirty="0">
              <a:latin typeface="Cambria" panose="02040503050406030204" pitchFamily="18" charset="0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0C42F29B-DADF-4891-A2DF-ABB0C2D64D21}"/>
              </a:ext>
            </a:extLst>
          </p:cNvPr>
          <p:cNvSpPr/>
          <p:nvPr/>
        </p:nvSpPr>
        <p:spPr>
          <a:xfrm>
            <a:off x="0" y="1"/>
            <a:ext cx="12192000" cy="601822"/>
          </a:xfrm>
          <a:prstGeom prst="rect">
            <a:avLst/>
          </a:prstGeom>
          <a:solidFill>
            <a:srgbClr val="339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7A941B97-4A5A-4DFA-9539-1E669383857A}"/>
              </a:ext>
            </a:extLst>
          </p:cNvPr>
          <p:cNvSpPr/>
          <p:nvPr/>
        </p:nvSpPr>
        <p:spPr>
          <a:xfrm>
            <a:off x="337313" y="6571456"/>
            <a:ext cx="10548000" cy="45719"/>
          </a:xfrm>
          <a:prstGeom prst="rect">
            <a:avLst/>
          </a:prstGeom>
          <a:solidFill>
            <a:srgbClr val="339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3BDFC232-4317-4EE5-92DF-3D6B254E8D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3252" y="28419"/>
            <a:ext cx="544577" cy="54498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44A89488-4619-4CD8-B673-D16A05C316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5823" y="6342965"/>
            <a:ext cx="945548" cy="456833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D356D28C-6CCA-44F4-AFBD-7FE6D0256BA1}"/>
              </a:ext>
            </a:extLst>
          </p:cNvPr>
          <p:cNvSpPr/>
          <p:nvPr/>
        </p:nvSpPr>
        <p:spPr>
          <a:xfrm>
            <a:off x="4254245" y="6173688"/>
            <a:ext cx="368350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600" dirty="0">
                <a:latin typeface="Cambria" panose="02040503050406030204" pitchFamily="18" charset="0"/>
              </a:rPr>
              <a:t>Figura 20 – Esquemático prévio do OBC.</a:t>
            </a:r>
          </a:p>
        </p:txBody>
      </p:sp>
      <p:sp>
        <p:nvSpPr>
          <p:cNvPr id="12" name="Subtítulo 2">
            <a:extLst>
              <a:ext uri="{FF2B5EF4-FFF2-40B4-BE49-F238E27FC236}">
                <a16:creationId xmlns:a16="http://schemas.microsoft.com/office/drawing/2014/main" id="{C9074CBD-542E-4BFE-BCCC-EFA1BD842E96}"/>
              </a:ext>
            </a:extLst>
          </p:cNvPr>
          <p:cNvSpPr txBox="1">
            <a:spLocks/>
          </p:cNvSpPr>
          <p:nvPr/>
        </p:nvSpPr>
        <p:spPr>
          <a:xfrm>
            <a:off x="337313" y="115192"/>
            <a:ext cx="4105898" cy="37144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>
                <a:solidFill>
                  <a:schemeClr val="bg1"/>
                </a:solidFill>
                <a:latin typeface="Nexa Bold" panose="02000000000000000000" pitchFamily="50" charset="0"/>
              </a:rPr>
              <a:t>5.Resultados Preliminares</a:t>
            </a:r>
          </a:p>
        </p:txBody>
      </p:sp>
    </p:spTree>
    <p:extLst>
      <p:ext uri="{BB962C8B-B14F-4D97-AF65-F5344CB8AC3E}">
        <p14:creationId xmlns:p14="http://schemas.microsoft.com/office/powerpoint/2010/main" val="13081670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481B7F9D-B734-43B0-A7BC-56EB56BB93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0629" y="837505"/>
            <a:ext cx="11930742" cy="5269778"/>
          </a:xfrm>
        </p:spPr>
        <p:txBody>
          <a:bodyPr>
            <a:normAutofit/>
          </a:bodyPr>
          <a:lstStyle/>
          <a:p>
            <a:pPr algn="l">
              <a:defRPr/>
            </a:pPr>
            <a:r>
              <a:rPr lang="pt-BR" sz="2200" b="1" dirty="0">
                <a:latin typeface="Cambria" panose="02040503050406030204" pitchFamily="18" charset="0"/>
              </a:rPr>
              <a:t>Esquemático Eletrônico:</a:t>
            </a:r>
          </a:p>
          <a:p>
            <a:pPr algn="l">
              <a:defRPr/>
            </a:pPr>
            <a:endParaRPr lang="pt-BR" sz="2200" dirty="0">
              <a:latin typeface="Cambria" panose="02040503050406030204" pitchFamily="18" charset="0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0C42F29B-DADF-4891-A2DF-ABB0C2D64D21}"/>
              </a:ext>
            </a:extLst>
          </p:cNvPr>
          <p:cNvSpPr/>
          <p:nvPr/>
        </p:nvSpPr>
        <p:spPr>
          <a:xfrm>
            <a:off x="0" y="1"/>
            <a:ext cx="12192000" cy="601822"/>
          </a:xfrm>
          <a:prstGeom prst="rect">
            <a:avLst/>
          </a:prstGeom>
          <a:solidFill>
            <a:srgbClr val="339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7A941B97-4A5A-4DFA-9539-1E669383857A}"/>
              </a:ext>
            </a:extLst>
          </p:cNvPr>
          <p:cNvSpPr/>
          <p:nvPr/>
        </p:nvSpPr>
        <p:spPr>
          <a:xfrm>
            <a:off x="337313" y="6571456"/>
            <a:ext cx="10548000" cy="45719"/>
          </a:xfrm>
          <a:prstGeom prst="rect">
            <a:avLst/>
          </a:prstGeom>
          <a:solidFill>
            <a:srgbClr val="339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3BDFC232-4317-4EE5-92DF-3D6B254E8D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3252" y="28419"/>
            <a:ext cx="544577" cy="54498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44A89488-4619-4CD8-B673-D16A05C316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5823" y="6342965"/>
            <a:ext cx="945548" cy="456833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D356D28C-6CCA-44F4-AFBD-7FE6D0256BA1}"/>
              </a:ext>
            </a:extLst>
          </p:cNvPr>
          <p:cNvSpPr/>
          <p:nvPr/>
        </p:nvSpPr>
        <p:spPr>
          <a:xfrm>
            <a:off x="519721" y="6232827"/>
            <a:ext cx="44178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600" dirty="0">
                <a:latin typeface="Cambria" panose="02040503050406030204" pitchFamily="18" charset="0"/>
              </a:rPr>
              <a:t>Figura 21 – Desenho do MSP432P4111 no </a:t>
            </a:r>
            <a:r>
              <a:rPr lang="pt-BR" sz="1600" dirty="0" err="1">
                <a:latin typeface="Cambria" panose="02040503050406030204" pitchFamily="18" charset="0"/>
              </a:rPr>
              <a:t>KiCad</a:t>
            </a:r>
            <a:r>
              <a:rPr lang="pt-BR" sz="1600" dirty="0">
                <a:latin typeface="Cambria" panose="02040503050406030204" pitchFamily="18" charset="0"/>
              </a:rPr>
              <a:t>.</a:t>
            </a:r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2D99A732-7B0B-4B6C-AAC5-E37C7BC334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679" y="1180068"/>
            <a:ext cx="4048326" cy="5052721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CE32495A-9811-4271-9B05-0535235B8A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2672" y="1540498"/>
            <a:ext cx="6297428" cy="3777004"/>
          </a:xfrm>
          <a:prstGeom prst="rect">
            <a:avLst/>
          </a:prstGeom>
        </p:spPr>
      </p:pic>
      <p:sp>
        <p:nvSpPr>
          <p:cNvPr id="21" name="Retângulo 20">
            <a:extLst>
              <a:ext uri="{FF2B5EF4-FFF2-40B4-BE49-F238E27FC236}">
                <a16:creationId xmlns:a16="http://schemas.microsoft.com/office/drawing/2014/main" id="{0FF025C1-D087-4702-9641-49A8EABB0A00}"/>
              </a:ext>
            </a:extLst>
          </p:cNvPr>
          <p:cNvSpPr/>
          <p:nvPr/>
        </p:nvSpPr>
        <p:spPr>
          <a:xfrm>
            <a:off x="6697947" y="5148225"/>
            <a:ext cx="410048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600" dirty="0">
                <a:latin typeface="Cambria" panose="02040503050406030204" pitchFamily="18" charset="0"/>
              </a:rPr>
              <a:t>Figura 22 – Desenho do MPU-9250 no </a:t>
            </a:r>
            <a:r>
              <a:rPr lang="pt-BR" sz="1600" dirty="0" err="1">
                <a:latin typeface="Cambria" panose="02040503050406030204" pitchFamily="18" charset="0"/>
              </a:rPr>
              <a:t>KiCad</a:t>
            </a:r>
            <a:r>
              <a:rPr lang="pt-BR" sz="1600" dirty="0">
                <a:latin typeface="Cambria" panose="02040503050406030204" pitchFamily="18" charset="0"/>
              </a:rPr>
              <a:t>.</a:t>
            </a:r>
          </a:p>
        </p:txBody>
      </p:sp>
      <p:sp>
        <p:nvSpPr>
          <p:cNvPr id="22" name="Subtítulo 2">
            <a:extLst>
              <a:ext uri="{FF2B5EF4-FFF2-40B4-BE49-F238E27FC236}">
                <a16:creationId xmlns:a16="http://schemas.microsoft.com/office/drawing/2014/main" id="{35A3CC49-4922-41EC-91BF-9937EEB3FAB0}"/>
              </a:ext>
            </a:extLst>
          </p:cNvPr>
          <p:cNvSpPr txBox="1">
            <a:spLocks/>
          </p:cNvSpPr>
          <p:nvPr/>
        </p:nvSpPr>
        <p:spPr>
          <a:xfrm>
            <a:off x="337313" y="115192"/>
            <a:ext cx="4105898" cy="37144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>
                <a:solidFill>
                  <a:schemeClr val="bg1"/>
                </a:solidFill>
                <a:latin typeface="Nexa Bold" panose="02000000000000000000" pitchFamily="50" charset="0"/>
              </a:rPr>
              <a:t>5.Resultados Preliminares</a:t>
            </a:r>
          </a:p>
        </p:txBody>
      </p:sp>
    </p:spTree>
    <p:extLst>
      <p:ext uri="{BB962C8B-B14F-4D97-AF65-F5344CB8AC3E}">
        <p14:creationId xmlns:p14="http://schemas.microsoft.com/office/powerpoint/2010/main" val="40345015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481B7F9D-B734-43B0-A7BC-56EB56BB93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0629" y="837505"/>
            <a:ext cx="11930742" cy="5269778"/>
          </a:xfrm>
        </p:spPr>
        <p:txBody>
          <a:bodyPr>
            <a:normAutofit/>
          </a:bodyPr>
          <a:lstStyle/>
          <a:p>
            <a:pPr algn="l">
              <a:defRPr/>
            </a:pPr>
            <a:r>
              <a:rPr lang="pt-BR" sz="2200" b="1" dirty="0">
                <a:latin typeface="Cambria" panose="02040503050406030204" pitchFamily="18" charset="0"/>
              </a:rPr>
              <a:t>Esquemático Eletrônico:</a:t>
            </a:r>
          </a:p>
          <a:p>
            <a:pPr algn="l">
              <a:defRPr/>
            </a:pPr>
            <a:endParaRPr lang="pt-BR" sz="2200" dirty="0">
              <a:latin typeface="Cambria" panose="02040503050406030204" pitchFamily="18" charset="0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0C42F29B-DADF-4891-A2DF-ABB0C2D64D21}"/>
              </a:ext>
            </a:extLst>
          </p:cNvPr>
          <p:cNvSpPr/>
          <p:nvPr/>
        </p:nvSpPr>
        <p:spPr>
          <a:xfrm>
            <a:off x="0" y="1"/>
            <a:ext cx="12192000" cy="601822"/>
          </a:xfrm>
          <a:prstGeom prst="rect">
            <a:avLst/>
          </a:prstGeom>
          <a:solidFill>
            <a:srgbClr val="339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7A941B97-4A5A-4DFA-9539-1E669383857A}"/>
              </a:ext>
            </a:extLst>
          </p:cNvPr>
          <p:cNvSpPr/>
          <p:nvPr/>
        </p:nvSpPr>
        <p:spPr>
          <a:xfrm>
            <a:off x="337313" y="6571456"/>
            <a:ext cx="10548000" cy="45719"/>
          </a:xfrm>
          <a:prstGeom prst="rect">
            <a:avLst/>
          </a:prstGeom>
          <a:solidFill>
            <a:srgbClr val="339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3BDFC232-4317-4EE5-92DF-3D6B254E8D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3252" y="28419"/>
            <a:ext cx="544577" cy="54498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44A89488-4619-4CD8-B673-D16A05C316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5823" y="6342965"/>
            <a:ext cx="945548" cy="456833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14AFA6C4-6E4F-432E-B378-622213F81A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3715" y="1524944"/>
            <a:ext cx="5341825" cy="3705312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9F4E06B0-225E-41C2-9EF1-CEC796BDDD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716" y="1839007"/>
            <a:ext cx="5012508" cy="3441211"/>
          </a:xfrm>
          <a:prstGeom prst="rect">
            <a:avLst/>
          </a:prstGeom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ABEA33DD-2B27-4F66-902D-D9EBAF99BD9F}"/>
              </a:ext>
            </a:extLst>
          </p:cNvPr>
          <p:cNvSpPr/>
          <p:nvPr/>
        </p:nvSpPr>
        <p:spPr>
          <a:xfrm>
            <a:off x="1049051" y="5048950"/>
            <a:ext cx="415549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600" dirty="0">
                <a:latin typeface="Cambria" panose="02040503050406030204" pitchFamily="18" charset="0"/>
              </a:rPr>
              <a:t>Figura 23 – Desenho do Regulador de Tensão </a:t>
            </a:r>
          </a:p>
          <a:p>
            <a:pPr algn="ctr"/>
            <a:r>
              <a:rPr lang="pt-BR" sz="1600" dirty="0">
                <a:latin typeface="Cambria" panose="02040503050406030204" pitchFamily="18" charset="0"/>
              </a:rPr>
              <a:t>LM317 no </a:t>
            </a:r>
            <a:r>
              <a:rPr lang="pt-BR" sz="1600" dirty="0" err="1">
                <a:latin typeface="Cambria" panose="02040503050406030204" pitchFamily="18" charset="0"/>
              </a:rPr>
              <a:t>KiCad</a:t>
            </a:r>
            <a:r>
              <a:rPr lang="pt-BR" sz="1600" dirty="0">
                <a:latin typeface="Cambria" panose="02040503050406030204" pitchFamily="18" charset="0"/>
              </a:rPr>
              <a:t>.</a:t>
            </a: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4F226DF7-17D4-49A9-B1FB-F565F47FEBB6}"/>
              </a:ext>
            </a:extLst>
          </p:cNvPr>
          <p:cNvSpPr/>
          <p:nvPr/>
        </p:nvSpPr>
        <p:spPr>
          <a:xfrm>
            <a:off x="6619801" y="5178820"/>
            <a:ext cx="496879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600" dirty="0">
                <a:latin typeface="Cambria" panose="02040503050406030204" pitchFamily="18" charset="0"/>
              </a:rPr>
              <a:t>Figura 24 – Desenho do </a:t>
            </a:r>
            <a:r>
              <a:rPr lang="pt-BR" sz="1600" i="1" dirty="0" err="1">
                <a:latin typeface="Cambria" panose="02040503050406030204" pitchFamily="18" charset="0"/>
              </a:rPr>
              <a:t>Watchdog</a:t>
            </a:r>
            <a:r>
              <a:rPr lang="pt-BR" sz="1600" dirty="0">
                <a:latin typeface="Cambria" panose="02040503050406030204" pitchFamily="18" charset="0"/>
              </a:rPr>
              <a:t> STWD100 no </a:t>
            </a:r>
            <a:r>
              <a:rPr lang="pt-BR" sz="1600" dirty="0" err="1">
                <a:latin typeface="Cambria" panose="02040503050406030204" pitchFamily="18" charset="0"/>
              </a:rPr>
              <a:t>KiCad</a:t>
            </a:r>
            <a:r>
              <a:rPr lang="pt-BR" sz="1600" dirty="0">
                <a:latin typeface="Cambria" panose="02040503050406030204" pitchFamily="18" charset="0"/>
              </a:rPr>
              <a:t>.</a:t>
            </a:r>
          </a:p>
        </p:txBody>
      </p:sp>
      <p:sp>
        <p:nvSpPr>
          <p:cNvPr id="18" name="Subtítulo 2">
            <a:extLst>
              <a:ext uri="{FF2B5EF4-FFF2-40B4-BE49-F238E27FC236}">
                <a16:creationId xmlns:a16="http://schemas.microsoft.com/office/drawing/2014/main" id="{35DA0711-95FD-4663-AC74-132A0EDE63A2}"/>
              </a:ext>
            </a:extLst>
          </p:cNvPr>
          <p:cNvSpPr txBox="1">
            <a:spLocks/>
          </p:cNvSpPr>
          <p:nvPr/>
        </p:nvSpPr>
        <p:spPr>
          <a:xfrm>
            <a:off x="337313" y="115192"/>
            <a:ext cx="4105898" cy="37144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>
                <a:solidFill>
                  <a:schemeClr val="bg1"/>
                </a:solidFill>
                <a:latin typeface="Nexa Bold" panose="02000000000000000000" pitchFamily="50" charset="0"/>
              </a:rPr>
              <a:t>5.Resultados Preliminares</a:t>
            </a:r>
          </a:p>
        </p:txBody>
      </p:sp>
    </p:spTree>
    <p:extLst>
      <p:ext uri="{BB962C8B-B14F-4D97-AF65-F5344CB8AC3E}">
        <p14:creationId xmlns:p14="http://schemas.microsoft.com/office/powerpoint/2010/main" val="21467533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481B7F9D-B734-43B0-A7BC-56EB56BB93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9428" y="1530020"/>
            <a:ext cx="11930742" cy="2673279"/>
          </a:xfrm>
        </p:spPr>
        <p:txBody>
          <a:bodyPr>
            <a:normAutofit/>
          </a:bodyPr>
          <a:lstStyle/>
          <a:p>
            <a:pPr algn="l">
              <a:defRPr/>
            </a:pPr>
            <a:r>
              <a:rPr lang="pt-BR" sz="2200" b="1" dirty="0">
                <a:latin typeface="Cambria" panose="02040503050406030204" pitchFamily="18" charset="0"/>
              </a:rPr>
              <a:t>Problemas:</a:t>
            </a:r>
          </a:p>
          <a:p>
            <a:pPr marL="342900" indent="-342900" algn="l"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mbria" panose="02040503050406030204" pitchFamily="18" charset="0"/>
              </a:rPr>
              <a:t>Não cumprimento do cronograma;</a:t>
            </a:r>
          </a:p>
          <a:p>
            <a:pPr marL="342900" indent="-342900" algn="l"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mbria" panose="02040503050406030204" pitchFamily="18" charset="0"/>
              </a:rPr>
              <a:t>Fatores não cogitados durante a elaboração do cronograma;</a:t>
            </a:r>
          </a:p>
          <a:p>
            <a:pPr marL="800100" lvl="1" indent="-342900" algn="l">
              <a:buFont typeface="Arial" panose="020B0604020202020204" pitchFamily="34" charset="0"/>
              <a:buChar char="•"/>
              <a:defRPr/>
            </a:pPr>
            <a:r>
              <a:rPr lang="pt-BR" sz="1800" dirty="0">
                <a:latin typeface="Cambria" panose="02040503050406030204" pitchFamily="18" charset="0"/>
              </a:rPr>
              <a:t>Atraso de alguns componentes comprados no exterior;</a:t>
            </a:r>
          </a:p>
          <a:p>
            <a:pPr marL="800100" lvl="1" indent="-342900" algn="l">
              <a:buFont typeface="Arial" panose="020B0604020202020204" pitchFamily="34" charset="0"/>
              <a:buChar char="•"/>
              <a:defRPr/>
            </a:pPr>
            <a:r>
              <a:rPr lang="pt-BR" sz="1800" dirty="0">
                <a:latin typeface="Cambria" panose="02040503050406030204" pitchFamily="18" charset="0"/>
              </a:rPr>
              <a:t>Atraso do desenvolvimento do software devido a falta de experiência com o FreeRTOS;</a:t>
            </a:r>
          </a:p>
          <a:p>
            <a:pPr marL="800100" lvl="1" indent="-342900" algn="l">
              <a:buFont typeface="Arial" panose="020B0604020202020204" pitchFamily="34" charset="0"/>
              <a:buChar char="•"/>
              <a:defRPr/>
            </a:pPr>
            <a:r>
              <a:rPr lang="pt-BR" sz="1800" dirty="0">
                <a:latin typeface="Cambria" panose="02040503050406030204" pitchFamily="18" charset="0"/>
              </a:rPr>
              <a:t>entre outros. </a:t>
            </a:r>
          </a:p>
          <a:p>
            <a:pPr algn="l">
              <a:defRPr/>
            </a:pPr>
            <a:endParaRPr lang="pt-BR" sz="2200" dirty="0">
              <a:latin typeface="Cambria" panose="02040503050406030204" pitchFamily="18" charset="0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0C42F29B-DADF-4891-A2DF-ABB0C2D64D21}"/>
              </a:ext>
            </a:extLst>
          </p:cNvPr>
          <p:cNvSpPr/>
          <p:nvPr/>
        </p:nvSpPr>
        <p:spPr>
          <a:xfrm>
            <a:off x="0" y="1"/>
            <a:ext cx="12192000" cy="601822"/>
          </a:xfrm>
          <a:prstGeom prst="rect">
            <a:avLst/>
          </a:prstGeom>
          <a:solidFill>
            <a:srgbClr val="339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7A941B97-4A5A-4DFA-9539-1E669383857A}"/>
              </a:ext>
            </a:extLst>
          </p:cNvPr>
          <p:cNvSpPr/>
          <p:nvPr/>
        </p:nvSpPr>
        <p:spPr>
          <a:xfrm>
            <a:off x="337313" y="6571456"/>
            <a:ext cx="10548000" cy="45719"/>
          </a:xfrm>
          <a:prstGeom prst="rect">
            <a:avLst/>
          </a:prstGeom>
          <a:solidFill>
            <a:srgbClr val="339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3BDFC232-4317-4EE5-92DF-3D6B254E8D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3252" y="28419"/>
            <a:ext cx="544577" cy="54498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44A89488-4619-4CD8-B673-D16A05C316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5823" y="6342965"/>
            <a:ext cx="945548" cy="456833"/>
          </a:xfrm>
          <a:prstGeom prst="rect">
            <a:avLst/>
          </a:prstGeom>
        </p:spPr>
      </p:pic>
      <p:sp>
        <p:nvSpPr>
          <p:cNvPr id="12" name="Subtítulo 2">
            <a:extLst>
              <a:ext uri="{FF2B5EF4-FFF2-40B4-BE49-F238E27FC236}">
                <a16:creationId xmlns:a16="http://schemas.microsoft.com/office/drawing/2014/main" id="{A6ECDA4F-E664-4E8B-A54B-8B27946B2CB4}"/>
              </a:ext>
            </a:extLst>
          </p:cNvPr>
          <p:cNvSpPr txBox="1">
            <a:spLocks/>
          </p:cNvSpPr>
          <p:nvPr/>
        </p:nvSpPr>
        <p:spPr>
          <a:xfrm>
            <a:off x="337313" y="115192"/>
            <a:ext cx="4105898" cy="37144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>
                <a:solidFill>
                  <a:schemeClr val="bg1"/>
                </a:solidFill>
                <a:latin typeface="Nexa Bold" panose="02000000000000000000" pitchFamily="50" charset="0"/>
              </a:rPr>
              <a:t>5.Resultados Preliminares</a:t>
            </a:r>
          </a:p>
        </p:txBody>
      </p:sp>
    </p:spTree>
    <p:extLst>
      <p:ext uri="{BB962C8B-B14F-4D97-AF65-F5344CB8AC3E}">
        <p14:creationId xmlns:p14="http://schemas.microsoft.com/office/powerpoint/2010/main" val="144066459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959718B3-A99D-48E9-A6AB-B47C19E77AEB}"/>
              </a:ext>
            </a:extLst>
          </p:cNvPr>
          <p:cNvSpPr/>
          <p:nvPr/>
        </p:nvSpPr>
        <p:spPr>
          <a:xfrm>
            <a:off x="0" y="502276"/>
            <a:ext cx="12192000" cy="5853448"/>
          </a:xfrm>
          <a:prstGeom prst="rect">
            <a:avLst/>
          </a:prstGeom>
          <a:solidFill>
            <a:srgbClr val="339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3BDFC232-4317-4EE5-92DF-3D6B254E8D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4403" y="5430682"/>
            <a:ext cx="660911" cy="661406"/>
          </a:xfrm>
          <a:prstGeom prst="rect">
            <a:avLst/>
          </a:prstGeom>
        </p:spPr>
      </p:pic>
      <p:sp>
        <p:nvSpPr>
          <p:cNvPr id="3" name="Subtítulo 2">
            <a:extLst>
              <a:ext uri="{FF2B5EF4-FFF2-40B4-BE49-F238E27FC236}">
                <a16:creationId xmlns:a16="http://schemas.microsoft.com/office/drawing/2014/main" id="{481B7F9D-B734-43B0-A7BC-56EB56BB93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4372" y="3122384"/>
            <a:ext cx="11400971" cy="613233"/>
          </a:xfrm>
        </p:spPr>
        <p:txBody>
          <a:bodyPr>
            <a:noAutofit/>
          </a:bodyPr>
          <a:lstStyle/>
          <a:p>
            <a:r>
              <a:rPr lang="pt-BR" sz="6600" dirty="0">
                <a:solidFill>
                  <a:schemeClr val="bg1"/>
                </a:solidFill>
                <a:latin typeface="Nexa Bold" panose="02000000000000000000" pitchFamily="50" charset="0"/>
              </a:rPr>
              <a:t>Trabalhos Futuros</a:t>
            </a:r>
          </a:p>
        </p:txBody>
      </p:sp>
    </p:spTree>
    <p:extLst>
      <p:ext uri="{BB962C8B-B14F-4D97-AF65-F5344CB8AC3E}">
        <p14:creationId xmlns:p14="http://schemas.microsoft.com/office/powerpoint/2010/main" val="7689467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959718B3-A99D-48E9-A6AB-B47C19E77AEB}"/>
              </a:ext>
            </a:extLst>
          </p:cNvPr>
          <p:cNvSpPr/>
          <p:nvPr/>
        </p:nvSpPr>
        <p:spPr>
          <a:xfrm>
            <a:off x="0" y="502276"/>
            <a:ext cx="12192000" cy="5853448"/>
          </a:xfrm>
          <a:prstGeom prst="rect">
            <a:avLst/>
          </a:prstGeom>
          <a:solidFill>
            <a:srgbClr val="339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3BDFC232-4317-4EE5-92DF-3D6B254E8D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4403" y="5430682"/>
            <a:ext cx="660911" cy="661406"/>
          </a:xfrm>
          <a:prstGeom prst="rect">
            <a:avLst/>
          </a:prstGeom>
        </p:spPr>
      </p:pic>
      <p:sp>
        <p:nvSpPr>
          <p:cNvPr id="3" name="Subtítulo 2">
            <a:extLst>
              <a:ext uri="{FF2B5EF4-FFF2-40B4-BE49-F238E27FC236}">
                <a16:creationId xmlns:a16="http://schemas.microsoft.com/office/drawing/2014/main" id="{481B7F9D-B734-43B0-A7BC-56EB56BB93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4372" y="3122384"/>
            <a:ext cx="11400971" cy="613233"/>
          </a:xfrm>
        </p:spPr>
        <p:txBody>
          <a:bodyPr>
            <a:noAutofit/>
          </a:bodyPr>
          <a:lstStyle/>
          <a:p>
            <a:r>
              <a:rPr lang="pt-BR" sz="8000" dirty="0">
                <a:solidFill>
                  <a:schemeClr val="bg1"/>
                </a:solidFill>
                <a:latin typeface="Nexa Bold" panose="02000000000000000000" pitchFamily="50" charset="0"/>
              </a:rPr>
              <a:t>Introdução </a:t>
            </a:r>
          </a:p>
        </p:txBody>
      </p:sp>
    </p:spTree>
    <p:extLst>
      <p:ext uri="{BB962C8B-B14F-4D97-AF65-F5344CB8AC3E}">
        <p14:creationId xmlns:p14="http://schemas.microsoft.com/office/powerpoint/2010/main" val="33341677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481B7F9D-B734-43B0-A7BC-56EB56BB93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0629" y="986400"/>
            <a:ext cx="11930742" cy="2554004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  <a:defRPr/>
            </a:pPr>
            <a:r>
              <a:rPr lang="pt-BR" sz="2200" dirty="0">
                <a:latin typeface="Cambria" panose="02040503050406030204" pitchFamily="18" charset="0"/>
              </a:rPr>
              <a:t>Realizar as atividades faltantes durante as férias para não interferir no cronograma;</a:t>
            </a:r>
            <a:endParaRPr lang="pt-BR" sz="1800" dirty="0">
              <a:latin typeface="Cambria" panose="02040503050406030204" pitchFamily="18" charset="0"/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  <a:defRPr/>
            </a:pPr>
            <a:r>
              <a:rPr lang="pt-BR" sz="1800" dirty="0">
                <a:latin typeface="Cambria" panose="02040503050406030204" pitchFamily="18" charset="0"/>
              </a:rPr>
              <a:t>Definição das interfaces do barramento ISA;</a:t>
            </a:r>
          </a:p>
          <a:p>
            <a:pPr marL="800100" lvl="1" indent="-342900" algn="l">
              <a:buFont typeface="Arial" panose="020B0604020202020204" pitchFamily="34" charset="0"/>
              <a:buChar char="•"/>
              <a:defRPr/>
            </a:pPr>
            <a:r>
              <a:rPr lang="pt-BR" sz="1800" dirty="0">
                <a:latin typeface="Cambria" panose="02040503050406030204" pitchFamily="18" charset="0"/>
              </a:rPr>
              <a:t>Teste em protoboard com todos os componentes;</a:t>
            </a:r>
          </a:p>
          <a:p>
            <a:pPr marL="800100" lvl="1" indent="-342900" algn="l">
              <a:buFont typeface="Arial" panose="020B0604020202020204" pitchFamily="34" charset="0"/>
              <a:buChar char="•"/>
              <a:defRPr/>
            </a:pPr>
            <a:r>
              <a:rPr lang="pt-BR" sz="1800" dirty="0">
                <a:latin typeface="Cambria" panose="02040503050406030204" pitchFamily="18" charset="0"/>
              </a:rPr>
              <a:t>Realização do Esquemático completo do sistema;</a:t>
            </a:r>
          </a:p>
          <a:p>
            <a:pPr marL="800100" lvl="1" indent="-342900" algn="l">
              <a:buFont typeface="Arial" panose="020B0604020202020204" pitchFamily="34" charset="0"/>
              <a:buChar char="•"/>
              <a:defRPr/>
            </a:pPr>
            <a:r>
              <a:rPr lang="pt-BR" sz="1800" dirty="0">
                <a:latin typeface="Cambria" panose="02040503050406030204" pitchFamily="18" charset="0"/>
              </a:rPr>
              <a:t>Realização do Fluxograma da camada de Serviço do Sistema;</a:t>
            </a:r>
          </a:p>
          <a:p>
            <a:pPr marL="342900" indent="-342900" algn="l">
              <a:buFont typeface="Arial" panose="020B0604020202020204" pitchFamily="34" charset="0"/>
              <a:buChar char="•"/>
              <a:defRPr/>
            </a:pPr>
            <a:r>
              <a:rPr lang="pt-BR" sz="2200" dirty="0">
                <a:latin typeface="Cambria" panose="02040503050406030204" pitchFamily="18" charset="0"/>
              </a:rPr>
              <a:t>Alguns pontos , como </a:t>
            </a:r>
            <a:r>
              <a:rPr lang="pt-BR" sz="2200" i="1" dirty="0" err="1">
                <a:latin typeface="Cambria" panose="02040503050406030204" pitchFamily="18" charset="0"/>
              </a:rPr>
              <a:t>shielding</a:t>
            </a:r>
            <a:r>
              <a:rPr lang="pt-BR" sz="2200" dirty="0">
                <a:latin typeface="Cambria" panose="02040503050406030204" pitchFamily="18" charset="0"/>
              </a:rPr>
              <a:t> metálico e códigos corretores, não sejam implementados devido o tempo escasso.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0C42F29B-DADF-4891-A2DF-ABB0C2D64D21}"/>
              </a:ext>
            </a:extLst>
          </p:cNvPr>
          <p:cNvSpPr/>
          <p:nvPr/>
        </p:nvSpPr>
        <p:spPr>
          <a:xfrm>
            <a:off x="0" y="1"/>
            <a:ext cx="12192000" cy="601822"/>
          </a:xfrm>
          <a:prstGeom prst="rect">
            <a:avLst/>
          </a:prstGeom>
          <a:solidFill>
            <a:srgbClr val="339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7A941B97-4A5A-4DFA-9539-1E669383857A}"/>
              </a:ext>
            </a:extLst>
          </p:cNvPr>
          <p:cNvSpPr/>
          <p:nvPr/>
        </p:nvSpPr>
        <p:spPr>
          <a:xfrm>
            <a:off x="337313" y="6571456"/>
            <a:ext cx="10548000" cy="45719"/>
          </a:xfrm>
          <a:prstGeom prst="rect">
            <a:avLst/>
          </a:prstGeom>
          <a:solidFill>
            <a:srgbClr val="339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Subtítulo 2">
            <a:extLst>
              <a:ext uri="{FF2B5EF4-FFF2-40B4-BE49-F238E27FC236}">
                <a16:creationId xmlns:a16="http://schemas.microsoft.com/office/drawing/2014/main" id="{5863D848-9441-4787-9722-0C996EC2B987}"/>
              </a:ext>
            </a:extLst>
          </p:cNvPr>
          <p:cNvSpPr txBox="1">
            <a:spLocks/>
          </p:cNvSpPr>
          <p:nvPr/>
        </p:nvSpPr>
        <p:spPr>
          <a:xfrm>
            <a:off x="337313" y="115192"/>
            <a:ext cx="3599542" cy="37144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dirty="0">
                <a:solidFill>
                  <a:schemeClr val="bg1"/>
                </a:solidFill>
                <a:latin typeface="Nexa Bold" panose="02000000000000000000" pitchFamily="50" charset="0"/>
              </a:rPr>
              <a:t>6.Trabalhos Futuros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3BDFC232-4317-4EE5-92DF-3D6B254E8D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3252" y="28419"/>
            <a:ext cx="544577" cy="54498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44A89488-4619-4CD8-B673-D16A05C316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5823" y="6342965"/>
            <a:ext cx="945548" cy="456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6317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959718B3-A99D-48E9-A6AB-B47C19E77AEB}"/>
              </a:ext>
            </a:extLst>
          </p:cNvPr>
          <p:cNvSpPr/>
          <p:nvPr/>
        </p:nvSpPr>
        <p:spPr>
          <a:xfrm>
            <a:off x="0" y="502276"/>
            <a:ext cx="12192000" cy="5853448"/>
          </a:xfrm>
          <a:prstGeom prst="rect">
            <a:avLst/>
          </a:prstGeom>
          <a:solidFill>
            <a:srgbClr val="339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3BDFC232-4317-4EE5-92DF-3D6B254E8D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4403" y="5430682"/>
            <a:ext cx="660911" cy="661406"/>
          </a:xfrm>
          <a:prstGeom prst="rect">
            <a:avLst/>
          </a:prstGeom>
        </p:spPr>
      </p:pic>
      <p:sp>
        <p:nvSpPr>
          <p:cNvPr id="3" name="Subtítulo 2">
            <a:extLst>
              <a:ext uri="{FF2B5EF4-FFF2-40B4-BE49-F238E27FC236}">
                <a16:creationId xmlns:a16="http://schemas.microsoft.com/office/drawing/2014/main" id="{481B7F9D-B734-43B0-A7BC-56EB56BB93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4372" y="3122384"/>
            <a:ext cx="11400971" cy="613233"/>
          </a:xfrm>
        </p:spPr>
        <p:txBody>
          <a:bodyPr>
            <a:noAutofit/>
          </a:bodyPr>
          <a:lstStyle/>
          <a:p>
            <a:r>
              <a:rPr lang="pt-BR" sz="6600" dirty="0">
                <a:solidFill>
                  <a:schemeClr val="bg1"/>
                </a:solidFill>
                <a:latin typeface="Nexa Bold" panose="02000000000000000000" pitchFamily="50" charset="0"/>
              </a:rPr>
              <a:t>Referências </a:t>
            </a:r>
          </a:p>
        </p:txBody>
      </p:sp>
    </p:spTree>
    <p:extLst>
      <p:ext uri="{BB962C8B-B14F-4D97-AF65-F5344CB8AC3E}">
        <p14:creationId xmlns:p14="http://schemas.microsoft.com/office/powerpoint/2010/main" val="13615818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481B7F9D-B734-43B0-A7BC-56EB56BB93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0629" y="630241"/>
            <a:ext cx="11930742" cy="5986933"/>
          </a:xfrm>
        </p:spPr>
        <p:txBody>
          <a:bodyPr>
            <a:normAutofit/>
          </a:bodyPr>
          <a:lstStyle/>
          <a:p>
            <a:pPr algn="just">
              <a:defRPr/>
            </a:pPr>
            <a:r>
              <a:rPr lang="en-US" sz="1450" dirty="0">
                <a:latin typeface="Cambria" panose="02040503050406030204" pitchFamily="18" charset="0"/>
              </a:rPr>
              <a:t>ADDAIM, </a:t>
            </a:r>
            <a:r>
              <a:rPr lang="en-US" sz="1450" dirty="0" err="1">
                <a:latin typeface="Cambria" panose="02040503050406030204" pitchFamily="18" charset="0"/>
              </a:rPr>
              <a:t>Adnane</a:t>
            </a:r>
            <a:r>
              <a:rPr lang="en-US" sz="1450" dirty="0">
                <a:latin typeface="Cambria" panose="02040503050406030204" pitchFamily="18" charset="0"/>
              </a:rPr>
              <a:t> ; KHERRAS , </a:t>
            </a:r>
            <a:r>
              <a:rPr lang="en-US" sz="1450" dirty="0" err="1">
                <a:latin typeface="Cambria" panose="02040503050406030204" pitchFamily="18" charset="0"/>
              </a:rPr>
              <a:t>Abdelhaq</a:t>
            </a:r>
            <a:r>
              <a:rPr lang="en-US" sz="1450" dirty="0">
                <a:latin typeface="Cambria" panose="02040503050406030204" pitchFamily="18" charset="0"/>
              </a:rPr>
              <a:t> ; ZANTOU, El </a:t>
            </a:r>
            <a:r>
              <a:rPr lang="en-US" sz="1450" dirty="0" err="1">
                <a:latin typeface="Cambria" panose="02040503050406030204" pitchFamily="18" charset="0"/>
              </a:rPr>
              <a:t>Bachir</a:t>
            </a:r>
            <a:r>
              <a:rPr lang="en-US" sz="1450" dirty="0">
                <a:latin typeface="Cambria" panose="02040503050406030204" pitchFamily="18" charset="0"/>
              </a:rPr>
              <a:t>. </a:t>
            </a:r>
            <a:r>
              <a:rPr lang="en-US" sz="1450" b="1" dirty="0">
                <a:latin typeface="Cambria" panose="02040503050406030204" pitchFamily="18" charset="0"/>
              </a:rPr>
              <a:t>Design of Low-cost Telecommunications CubeSat-class Spacecraft. </a:t>
            </a:r>
            <a:r>
              <a:rPr lang="en-US" sz="1450" dirty="0">
                <a:latin typeface="Cambria" panose="02040503050406030204" pitchFamily="18" charset="0"/>
              </a:rPr>
              <a:t>Centre For Space Research And Studies, EMI, </a:t>
            </a:r>
            <a:r>
              <a:rPr lang="en-US" sz="1450" dirty="0" err="1">
                <a:latin typeface="Cambria" panose="02040503050406030204" pitchFamily="18" charset="0"/>
              </a:rPr>
              <a:t>Marocos</a:t>
            </a:r>
            <a:r>
              <a:rPr lang="en-US" sz="1450" dirty="0">
                <a:latin typeface="Cambria" panose="02040503050406030204" pitchFamily="18" charset="0"/>
              </a:rPr>
              <a:t>: [</a:t>
            </a:r>
            <a:r>
              <a:rPr lang="en-US" sz="1450" dirty="0" err="1">
                <a:latin typeface="Cambria" panose="02040503050406030204" pitchFamily="18" charset="0"/>
              </a:rPr>
              <a:t>s.n</a:t>
            </a:r>
            <a:r>
              <a:rPr lang="en-US" sz="1450" dirty="0">
                <a:latin typeface="Cambria" panose="02040503050406030204" pitchFamily="18" charset="0"/>
              </a:rPr>
              <a:t>.], 2010. 6 p. </a:t>
            </a:r>
            <a:r>
              <a:rPr lang="en-US" sz="1450" dirty="0" err="1">
                <a:latin typeface="Cambria" panose="02040503050406030204" pitchFamily="18" charset="0"/>
              </a:rPr>
              <a:t>Disponível</a:t>
            </a:r>
            <a:r>
              <a:rPr lang="en-US" sz="1450" dirty="0">
                <a:latin typeface="Cambria" panose="02040503050406030204" pitchFamily="18" charset="0"/>
              </a:rPr>
              <a:t> </a:t>
            </a:r>
            <a:r>
              <a:rPr lang="en-US" sz="1450" dirty="0" err="1">
                <a:latin typeface="Cambria" panose="02040503050406030204" pitchFamily="18" charset="0"/>
              </a:rPr>
              <a:t>em</a:t>
            </a:r>
            <a:r>
              <a:rPr lang="en-US" sz="1450" dirty="0">
                <a:latin typeface="Cambria" panose="02040503050406030204" pitchFamily="18" charset="0"/>
              </a:rPr>
              <a:t>: &lt;</a:t>
            </a:r>
            <a:r>
              <a:rPr lang="en-US" sz="1450" u="sng" dirty="0">
                <a:solidFill>
                  <a:srgbClr val="0070C0"/>
                </a:solidFill>
                <a:latin typeface="Cambria" panose="02040503050406030204" pitchFamily="18" charset="0"/>
              </a:rPr>
              <a:t>goo.gl/ciGc2d</a:t>
            </a:r>
            <a:r>
              <a:rPr lang="en-US" sz="1450" dirty="0">
                <a:latin typeface="Cambria" panose="02040503050406030204" pitchFamily="18" charset="0"/>
              </a:rPr>
              <a:t>&gt;. </a:t>
            </a:r>
            <a:r>
              <a:rPr lang="en-US" sz="1450" dirty="0" err="1">
                <a:latin typeface="Cambria" panose="02040503050406030204" pitchFamily="18" charset="0"/>
              </a:rPr>
              <a:t>Acesso</a:t>
            </a:r>
            <a:r>
              <a:rPr lang="en-US" sz="1450" dirty="0">
                <a:latin typeface="Cambria" panose="02040503050406030204" pitchFamily="18" charset="0"/>
              </a:rPr>
              <a:t> </a:t>
            </a:r>
            <a:r>
              <a:rPr lang="en-US" sz="1450" dirty="0" err="1">
                <a:latin typeface="Cambria" panose="02040503050406030204" pitchFamily="18" charset="0"/>
              </a:rPr>
              <a:t>em</a:t>
            </a:r>
            <a:r>
              <a:rPr lang="en-US" sz="1450" dirty="0">
                <a:latin typeface="Cambria" panose="02040503050406030204" pitchFamily="18" charset="0"/>
              </a:rPr>
              <a:t>: 05 abr. 2018.</a:t>
            </a:r>
          </a:p>
          <a:p>
            <a:pPr algn="just">
              <a:defRPr/>
            </a:pPr>
            <a:r>
              <a:rPr lang="en-US" sz="1450" dirty="0">
                <a:latin typeface="Cambria" panose="02040503050406030204" pitchFamily="18" charset="0"/>
              </a:rPr>
              <a:t>BARNHART, David J. </a:t>
            </a:r>
            <a:r>
              <a:rPr lang="en-US" sz="1450" b="1" dirty="0">
                <a:latin typeface="Cambria" panose="02040503050406030204" pitchFamily="18" charset="0"/>
              </a:rPr>
              <a:t>Very Small Satellite Design for Space Sensor Networks. </a:t>
            </a:r>
            <a:r>
              <a:rPr lang="en-US" sz="1450" dirty="0">
                <a:latin typeface="Cambria" panose="02040503050406030204" pitchFamily="18" charset="0"/>
              </a:rPr>
              <a:t>United Kingdom: Faculty Of Engineering And Physical Sciences - Faculty Of Engineering And Physical Sciences, 2008. 233 p. </a:t>
            </a:r>
            <a:r>
              <a:rPr lang="en-US" sz="1450" dirty="0" err="1">
                <a:latin typeface="Cambria" panose="02040503050406030204" pitchFamily="18" charset="0"/>
              </a:rPr>
              <a:t>Disponível</a:t>
            </a:r>
            <a:r>
              <a:rPr lang="en-US" sz="1450" dirty="0">
                <a:latin typeface="Cambria" panose="02040503050406030204" pitchFamily="18" charset="0"/>
              </a:rPr>
              <a:t> </a:t>
            </a:r>
            <a:r>
              <a:rPr lang="en-US" sz="1450" dirty="0" err="1">
                <a:latin typeface="Cambria" panose="02040503050406030204" pitchFamily="18" charset="0"/>
              </a:rPr>
              <a:t>em</a:t>
            </a:r>
            <a:r>
              <a:rPr lang="en-US" sz="1450" dirty="0">
                <a:latin typeface="Cambria" panose="02040503050406030204" pitchFamily="18" charset="0"/>
              </a:rPr>
              <a:t>: &lt;</a:t>
            </a:r>
            <a:r>
              <a:rPr lang="en-US" sz="1450" u="sng" dirty="0">
                <a:solidFill>
                  <a:srgbClr val="0070C0"/>
                </a:solidFill>
                <a:latin typeface="Cambria" panose="02040503050406030204" pitchFamily="18" charset="0"/>
              </a:rPr>
              <a:t>http://www.dtic.mil/dtic/tr/fulltext/u2/a486188.pdf</a:t>
            </a:r>
            <a:r>
              <a:rPr lang="en-US" sz="1450" dirty="0">
                <a:latin typeface="Cambria" panose="02040503050406030204" pitchFamily="18" charset="0"/>
              </a:rPr>
              <a:t>&gt;. </a:t>
            </a:r>
            <a:r>
              <a:rPr lang="en-US" sz="1450" dirty="0" err="1">
                <a:latin typeface="Cambria" panose="02040503050406030204" pitchFamily="18" charset="0"/>
              </a:rPr>
              <a:t>Acesso</a:t>
            </a:r>
            <a:r>
              <a:rPr lang="en-US" sz="1450" dirty="0">
                <a:latin typeface="Cambria" panose="02040503050406030204" pitchFamily="18" charset="0"/>
              </a:rPr>
              <a:t> </a:t>
            </a:r>
            <a:r>
              <a:rPr lang="en-US" sz="1450" dirty="0" err="1">
                <a:latin typeface="Cambria" panose="02040503050406030204" pitchFamily="18" charset="0"/>
              </a:rPr>
              <a:t>em</a:t>
            </a:r>
            <a:r>
              <a:rPr lang="en-US" sz="1450" dirty="0">
                <a:latin typeface="Cambria" panose="02040503050406030204" pitchFamily="18" charset="0"/>
              </a:rPr>
              <a:t>: 31 mar. 2018.</a:t>
            </a:r>
          </a:p>
          <a:p>
            <a:pPr algn="just">
              <a:defRPr/>
            </a:pPr>
            <a:r>
              <a:rPr lang="pt-BR" sz="1450" dirty="0">
                <a:latin typeface="Cambria" panose="02040503050406030204" pitchFamily="18" charset="0"/>
              </a:rPr>
              <a:t>CUBESAT PROGRAM. </a:t>
            </a:r>
            <a:r>
              <a:rPr lang="pt-BR" sz="1450" b="1" dirty="0">
                <a:latin typeface="Cambria" panose="02040503050406030204" pitchFamily="18" charset="0"/>
              </a:rPr>
              <a:t>CubeSat Design </a:t>
            </a:r>
            <a:r>
              <a:rPr lang="pt-BR" sz="1450" b="1" dirty="0" err="1">
                <a:latin typeface="Cambria" panose="02040503050406030204" pitchFamily="18" charset="0"/>
              </a:rPr>
              <a:t>Specification</a:t>
            </a:r>
            <a:r>
              <a:rPr lang="pt-BR" sz="1450" b="1" dirty="0">
                <a:latin typeface="Cambria" panose="02040503050406030204" pitchFamily="18" charset="0"/>
              </a:rPr>
              <a:t> Rev. 13</a:t>
            </a:r>
            <a:r>
              <a:rPr lang="pt-BR" sz="1450" dirty="0">
                <a:latin typeface="Cambria" panose="02040503050406030204" pitchFamily="18" charset="0"/>
              </a:rPr>
              <a:t>. </a:t>
            </a:r>
            <a:r>
              <a:rPr lang="pt-BR" sz="1450" dirty="0" err="1">
                <a:latin typeface="Cambria" panose="02040503050406030204" pitchFamily="18" charset="0"/>
              </a:rPr>
              <a:t>California</a:t>
            </a:r>
            <a:r>
              <a:rPr lang="pt-BR" sz="1450" dirty="0">
                <a:latin typeface="Cambria" panose="02040503050406030204" pitchFamily="18" charset="0"/>
              </a:rPr>
              <a:t>: </a:t>
            </a:r>
            <a:r>
              <a:rPr lang="pt-BR" sz="1450" dirty="0" err="1">
                <a:latin typeface="Cambria" panose="02040503050406030204" pitchFamily="18" charset="0"/>
              </a:rPr>
              <a:t>California</a:t>
            </a:r>
            <a:r>
              <a:rPr lang="pt-BR" sz="1450" dirty="0">
                <a:latin typeface="Cambria" panose="02040503050406030204" pitchFamily="18" charset="0"/>
              </a:rPr>
              <a:t> </a:t>
            </a:r>
            <a:r>
              <a:rPr lang="pt-BR" sz="1450" dirty="0" err="1">
                <a:latin typeface="Cambria" panose="02040503050406030204" pitchFamily="18" charset="0"/>
              </a:rPr>
              <a:t>Polytechnic</a:t>
            </a:r>
            <a:r>
              <a:rPr lang="pt-BR" sz="1450" dirty="0">
                <a:latin typeface="Cambria" panose="02040503050406030204" pitchFamily="18" charset="0"/>
              </a:rPr>
              <a:t>, 2014. 42 p. Disponível em: &lt;</a:t>
            </a:r>
            <a:r>
              <a:rPr lang="pt-BR" sz="1450" u="sng" dirty="0">
                <a:solidFill>
                  <a:srgbClr val="0070C0"/>
                </a:solidFill>
                <a:latin typeface="Cambria" panose="02040503050406030204" pitchFamily="18" charset="0"/>
              </a:rPr>
              <a:t>https://static1.squarespace.com/</a:t>
            </a:r>
            <a:r>
              <a:rPr lang="pt-BR" sz="1450" u="sng" dirty="0" err="1">
                <a:solidFill>
                  <a:srgbClr val="0070C0"/>
                </a:solidFill>
                <a:latin typeface="Cambria" panose="02040503050406030204" pitchFamily="18" charset="0"/>
              </a:rPr>
              <a:t>static</a:t>
            </a:r>
            <a:r>
              <a:rPr lang="pt-BR" sz="1450" u="sng" dirty="0">
                <a:solidFill>
                  <a:srgbClr val="0070C0"/>
                </a:solidFill>
                <a:latin typeface="Cambria" panose="02040503050406030204" pitchFamily="18" charset="0"/>
              </a:rPr>
              <a:t>/5418c831e4b0fa4ecac1bacd/t/56e9b62337013b6c063a655a/1458157095454/cds_rev13_final2.pdf</a:t>
            </a:r>
            <a:r>
              <a:rPr lang="pt-BR" sz="1450" dirty="0">
                <a:latin typeface="Cambria" panose="02040503050406030204" pitchFamily="18" charset="0"/>
              </a:rPr>
              <a:t>&gt;. Acesso em: 31 mar. 2018.</a:t>
            </a:r>
          </a:p>
          <a:p>
            <a:pPr algn="just">
              <a:defRPr/>
            </a:pPr>
            <a:r>
              <a:rPr lang="pt-BR" sz="1450" dirty="0">
                <a:latin typeface="Cambria" panose="02040503050406030204" pitchFamily="18" charset="0"/>
              </a:rPr>
              <a:t>EBRARY. </a:t>
            </a:r>
            <a:r>
              <a:rPr lang="pt-BR" sz="1450" b="1" dirty="0" err="1">
                <a:latin typeface="Cambria" panose="02040503050406030204" pitchFamily="18" charset="0"/>
              </a:rPr>
              <a:t>Typical</a:t>
            </a:r>
            <a:r>
              <a:rPr lang="pt-BR" sz="1450" b="1" dirty="0">
                <a:latin typeface="Cambria" panose="02040503050406030204" pitchFamily="18" charset="0"/>
              </a:rPr>
              <a:t> Software </a:t>
            </a:r>
            <a:r>
              <a:rPr lang="pt-BR" sz="1450" b="1" dirty="0" err="1">
                <a:latin typeface="Cambria" panose="02040503050406030204" pitchFamily="18" charset="0"/>
              </a:rPr>
              <a:t>Architecture</a:t>
            </a:r>
            <a:r>
              <a:rPr lang="pt-BR" sz="1450" b="1" dirty="0">
                <a:latin typeface="Cambria" panose="02040503050406030204" pitchFamily="18" charset="0"/>
              </a:rPr>
              <a:t>. </a:t>
            </a:r>
            <a:r>
              <a:rPr lang="pt-BR" sz="1450" dirty="0">
                <a:latin typeface="Cambria" panose="02040503050406030204" pitchFamily="18" charset="0"/>
              </a:rPr>
              <a:t>2018. Disponível em: &lt;</a:t>
            </a:r>
            <a:r>
              <a:rPr lang="pt-BR" sz="1450" u="sng" dirty="0">
                <a:solidFill>
                  <a:srgbClr val="0070C0"/>
                </a:solidFill>
                <a:latin typeface="Cambria" panose="02040503050406030204" pitchFamily="18" charset="0"/>
              </a:rPr>
              <a:t>https://ebrary.net/22045/</a:t>
            </a:r>
            <a:r>
              <a:rPr lang="pt-BR" sz="1450" u="sng" dirty="0" err="1">
                <a:solidFill>
                  <a:srgbClr val="0070C0"/>
                </a:solidFill>
                <a:latin typeface="Cambria" panose="02040503050406030204" pitchFamily="18" charset="0"/>
              </a:rPr>
              <a:t>computer_science</a:t>
            </a:r>
            <a:r>
              <a:rPr lang="pt-BR" sz="1450" u="sng" dirty="0">
                <a:solidFill>
                  <a:srgbClr val="0070C0"/>
                </a:solidFill>
                <a:latin typeface="Cambria" panose="02040503050406030204" pitchFamily="18" charset="0"/>
              </a:rPr>
              <a:t>/</a:t>
            </a:r>
            <a:r>
              <a:rPr lang="pt-BR" sz="1450" u="sng" dirty="0" err="1">
                <a:solidFill>
                  <a:srgbClr val="0070C0"/>
                </a:solidFill>
                <a:latin typeface="Cambria" panose="02040503050406030204" pitchFamily="18" charset="0"/>
              </a:rPr>
              <a:t>typical_software_architecture</a:t>
            </a:r>
            <a:r>
              <a:rPr lang="pt-BR" sz="1450" dirty="0">
                <a:latin typeface="Cambria" panose="02040503050406030204" pitchFamily="18" charset="0"/>
              </a:rPr>
              <a:t>&gt;. Acesso em: 06 jun. 2018.</a:t>
            </a:r>
          </a:p>
          <a:p>
            <a:pPr algn="just">
              <a:defRPr/>
            </a:pPr>
            <a:r>
              <a:rPr lang="pt-BR" sz="1450" dirty="0">
                <a:latin typeface="Cambria" panose="02040503050406030204" pitchFamily="18" charset="0"/>
              </a:rPr>
              <a:t>INVENSENSE. </a:t>
            </a:r>
            <a:r>
              <a:rPr lang="pt-BR" sz="1450" b="1" dirty="0">
                <a:latin typeface="Cambria" panose="02040503050406030204" pitchFamily="18" charset="0"/>
              </a:rPr>
              <a:t>MPU-9250 </a:t>
            </a:r>
            <a:r>
              <a:rPr lang="pt-BR" sz="1450" b="1" dirty="0" err="1">
                <a:latin typeface="Cambria" panose="02040503050406030204" pitchFamily="18" charset="0"/>
              </a:rPr>
              <a:t>Product</a:t>
            </a:r>
            <a:r>
              <a:rPr lang="pt-BR" sz="1450" b="1" dirty="0">
                <a:latin typeface="Cambria" panose="02040503050406030204" pitchFamily="18" charset="0"/>
              </a:rPr>
              <a:t> </a:t>
            </a:r>
            <a:r>
              <a:rPr lang="pt-BR" sz="1450" b="1" dirty="0" err="1">
                <a:latin typeface="Cambria" panose="02040503050406030204" pitchFamily="18" charset="0"/>
              </a:rPr>
              <a:t>Specification</a:t>
            </a:r>
            <a:r>
              <a:rPr lang="pt-BR" sz="1450" b="1" dirty="0">
                <a:latin typeface="Cambria" panose="02040503050406030204" pitchFamily="18" charset="0"/>
              </a:rPr>
              <a:t> </a:t>
            </a:r>
            <a:r>
              <a:rPr lang="pt-BR" sz="1450" b="1" dirty="0" err="1">
                <a:latin typeface="Cambria" panose="02040503050406030204" pitchFamily="18" charset="0"/>
              </a:rPr>
              <a:t>Revision</a:t>
            </a:r>
            <a:r>
              <a:rPr lang="pt-BR" sz="1450" b="1" dirty="0">
                <a:latin typeface="Cambria" panose="02040503050406030204" pitchFamily="18" charset="0"/>
              </a:rPr>
              <a:t> 1.1. </a:t>
            </a:r>
            <a:r>
              <a:rPr lang="pt-BR" sz="1450" dirty="0">
                <a:latin typeface="Cambria" panose="02040503050406030204" pitchFamily="18" charset="0"/>
              </a:rPr>
              <a:t>2018. Disponível em: &lt;</a:t>
            </a:r>
            <a:r>
              <a:rPr lang="pt-BR" sz="1450" u="sng" dirty="0">
                <a:solidFill>
                  <a:srgbClr val="0070C0"/>
                </a:solidFill>
                <a:latin typeface="Cambria" panose="02040503050406030204" pitchFamily="18" charset="0"/>
              </a:rPr>
              <a:t>https://www.invensense.com/</a:t>
            </a:r>
            <a:r>
              <a:rPr lang="pt-BR" sz="1450" u="sng" dirty="0" err="1">
                <a:solidFill>
                  <a:srgbClr val="0070C0"/>
                </a:solidFill>
                <a:latin typeface="Cambria" panose="02040503050406030204" pitchFamily="18" charset="0"/>
              </a:rPr>
              <a:t>wp-content</a:t>
            </a:r>
            <a:r>
              <a:rPr lang="pt-BR" sz="1450" u="sng" dirty="0">
                <a:solidFill>
                  <a:srgbClr val="0070C0"/>
                </a:solidFill>
                <a:latin typeface="Cambria" panose="02040503050406030204" pitchFamily="18" charset="0"/>
              </a:rPr>
              <a:t>/uploads/2015/02/PS-MPU-9250A-01-v1.1.pdf</a:t>
            </a:r>
            <a:r>
              <a:rPr lang="pt-BR" sz="1450" dirty="0">
                <a:latin typeface="Cambria" panose="02040503050406030204" pitchFamily="18" charset="0"/>
              </a:rPr>
              <a:t>&gt;. Acesso em: 18 jun. 2018.</a:t>
            </a:r>
          </a:p>
          <a:p>
            <a:pPr algn="just">
              <a:defRPr/>
            </a:pPr>
            <a:r>
              <a:rPr lang="pt-BR" sz="1450" dirty="0">
                <a:latin typeface="Cambria" panose="02040503050406030204" pitchFamily="18" charset="0"/>
              </a:rPr>
              <a:t>LIN, </a:t>
            </a:r>
            <a:r>
              <a:rPr lang="pt-BR" sz="1450" dirty="0" err="1">
                <a:latin typeface="Cambria" panose="02040503050406030204" pitchFamily="18" charset="0"/>
              </a:rPr>
              <a:t>Yuhui</a:t>
            </a:r>
            <a:r>
              <a:rPr lang="pt-BR" sz="1450" dirty="0">
                <a:latin typeface="Cambria" panose="02040503050406030204" pitchFamily="18" charset="0"/>
              </a:rPr>
              <a:t>. </a:t>
            </a:r>
            <a:r>
              <a:rPr lang="pt-BR" sz="1450" b="1" dirty="0">
                <a:latin typeface="Cambria" panose="02040503050406030204" pitchFamily="18" charset="0"/>
              </a:rPr>
              <a:t>Formal </a:t>
            </a:r>
            <a:r>
              <a:rPr lang="pt-BR" sz="1450" b="1" dirty="0" err="1">
                <a:latin typeface="Cambria" panose="02040503050406030204" pitchFamily="18" charset="0"/>
              </a:rPr>
              <a:t>Analysis</a:t>
            </a:r>
            <a:r>
              <a:rPr lang="pt-BR" sz="1450" b="1" dirty="0">
                <a:latin typeface="Cambria" panose="02040503050406030204" pitchFamily="18" charset="0"/>
              </a:rPr>
              <a:t> </a:t>
            </a:r>
            <a:r>
              <a:rPr lang="pt-BR" sz="1450" b="1" dirty="0" err="1">
                <a:latin typeface="Cambria" panose="02040503050406030204" pitchFamily="18" charset="0"/>
              </a:rPr>
              <a:t>of</a:t>
            </a:r>
            <a:r>
              <a:rPr lang="pt-BR" sz="1450" b="1" dirty="0">
                <a:latin typeface="Cambria" panose="02040503050406030204" pitchFamily="18" charset="0"/>
              </a:rPr>
              <a:t> FreeRTOS.</a:t>
            </a:r>
            <a:r>
              <a:rPr lang="pt-BR" sz="1450" dirty="0">
                <a:latin typeface="Cambria" panose="02040503050406030204" pitchFamily="18" charset="0"/>
              </a:rPr>
              <a:t> 2010. 177 p. Tese (Mestrado em Engenharia de Software)- </a:t>
            </a:r>
            <a:r>
              <a:rPr lang="pt-BR" sz="1450" dirty="0" err="1">
                <a:latin typeface="Cambria" panose="02040503050406030204" pitchFamily="18" charset="0"/>
              </a:rPr>
              <a:t>University</a:t>
            </a:r>
            <a:r>
              <a:rPr lang="pt-BR" sz="1450" dirty="0">
                <a:latin typeface="Cambria" panose="02040503050406030204" pitchFamily="18" charset="0"/>
              </a:rPr>
              <a:t> </a:t>
            </a:r>
            <a:r>
              <a:rPr lang="pt-BR" sz="1450" dirty="0" err="1">
                <a:latin typeface="Cambria" panose="02040503050406030204" pitchFamily="18" charset="0"/>
              </a:rPr>
              <a:t>of</a:t>
            </a:r>
            <a:r>
              <a:rPr lang="pt-BR" sz="1450" dirty="0">
                <a:latin typeface="Cambria" panose="02040503050406030204" pitchFamily="18" charset="0"/>
              </a:rPr>
              <a:t> York, Departamento de Ciência da Computação, Estados Unidos, 2010. Disponível em: &lt;</a:t>
            </a:r>
            <a:r>
              <a:rPr lang="pt-BR" sz="1450" u="sng" dirty="0">
                <a:solidFill>
                  <a:srgbClr val="0070C0"/>
                </a:solidFill>
                <a:latin typeface="Cambria" panose="02040503050406030204" pitchFamily="18" charset="0"/>
              </a:rPr>
              <a:t>goo.gl/R397j8</a:t>
            </a:r>
            <a:r>
              <a:rPr lang="pt-BR" sz="1450" dirty="0">
                <a:latin typeface="Cambria" panose="02040503050406030204" pitchFamily="18" charset="0"/>
              </a:rPr>
              <a:t>&gt;. Acesso em: 18 jun. 2018.</a:t>
            </a:r>
          </a:p>
          <a:p>
            <a:pPr algn="just">
              <a:defRPr/>
            </a:pPr>
            <a:r>
              <a:rPr lang="pt-BR" sz="1450" dirty="0">
                <a:latin typeface="Cambria" panose="02040503050406030204" pitchFamily="18" charset="0"/>
              </a:rPr>
              <a:t>MABROUK, Elizabeth . </a:t>
            </a:r>
            <a:r>
              <a:rPr lang="pt-BR" sz="1450" b="1" dirty="0" err="1">
                <a:latin typeface="Cambria" panose="02040503050406030204" pitchFamily="18" charset="0"/>
              </a:rPr>
              <a:t>What</a:t>
            </a:r>
            <a:r>
              <a:rPr lang="pt-BR" sz="1450" b="1" dirty="0">
                <a:latin typeface="Cambria" panose="02040503050406030204" pitchFamily="18" charset="0"/>
              </a:rPr>
              <a:t> are </a:t>
            </a:r>
            <a:r>
              <a:rPr lang="pt-BR" sz="1450" b="1" dirty="0" err="1">
                <a:latin typeface="Cambria" panose="02040503050406030204" pitchFamily="18" charset="0"/>
              </a:rPr>
              <a:t>SmallSats</a:t>
            </a:r>
            <a:r>
              <a:rPr lang="pt-BR" sz="1450" b="1" dirty="0">
                <a:latin typeface="Cambria" panose="02040503050406030204" pitchFamily="18" charset="0"/>
              </a:rPr>
              <a:t> </a:t>
            </a:r>
            <a:r>
              <a:rPr lang="pt-BR" sz="1450" b="1" dirty="0" err="1">
                <a:latin typeface="Cambria" panose="02040503050406030204" pitchFamily="18" charset="0"/>
              </a:rPr>
              <a:t>and</a:t>
            </a:r>
            <a:r>
              <a:rPr lang="pt-BR" sz="1450" b="1" dirty="0">
                <a:latin typeface="Cambria" panose="02040503050406030204" pitchFamily="18" charset="0"/>
              </a:rPr>
              <a:t> CubeSats?. </a:t>
            </a:r>
            <a:r>
              <a:rPr lang="pt-BR" sz="1450" dirty="0">
                <a:latin typeface="Cambria" panose="02040503050406030204" pitchFamily="18" charset="0"/>
              </a:rPr>
              <a:t>Disponível em: &lt;</a:t>
            </a:r>
            <a:r>
              <a:rPr lang="pt-BR" sz="1450" u="sng" dirty="0">
                <a:solidFill>
                  <a:srgbClr val="0070C0"/>
                </a:solidFill>
                <a:latin typeface="Cambria" panose="02040503050406030204" pitchFamily="18" charset="0"/>
              </a:rPr>
              <a:t>https://www.nasa.gov/</a:t>
            </a:r>
            <a:r>
              <a:rPr lang="pt-BR" sz="1450" u="sng" dirty="0" err="1">
                <a:solidFill>
                  <a:srgbClr val="0070C0"/>
                </a:solidFill>
                <a:latin typeface="Cambria" panose="02040503050406030204" pitchFamily="18" charset="0"/>
              </a:rPr>
              <a:t>content</a:t>
            </a:r>
            <a:r>
              <a:rPr lang="pt-BR" sz="1450" u="sng" dirty="0">
                <a:solidFill>
                  <a:srgbClr val="0070C0"/>
                </a:solidFill>
                <a:latin typeface="Cambria" panose="02040503050406030204" pitchFamily="18" charset="0"/>
              </a:rPr>
              <a:t>/</a:t>
            </a:r>
            <a:r>
              <a:rPr lang="pt-BR" sz="1450" u="sng" dirty="0" err="1">
                <a:solidFill>
                  <a:srgbClr val="0070C0"/>
                </a:solidFill>
                <a:latin typeface="Cambria" panose="02040503050406030204" pitchFamily="18" charset="0"/>
              </a:rPr>
              <a:t>what</a:t>
            </a:r>
            <a:r>
              <a:rPr lang="pt-BR" sz="1450" u="sng" dirty="0">
                <a:solidFill>
                  <a:srgbClr val="0070C0"/>
                </a:solidFill>
                <a:latin typeface="Cambria" panose="02040503050406030204" pitchFamily="18" charset="0"/>
              </a:rPr>
              <a:t>-are-</a:t>
            </a:r>
            <a:r>
              <a:rPr lang="pt-BR" sz="1450" u="sng" dirty="0" err="1">
                <a:solidFill>
                  <a:srgbClr val="0070C0"/>
                </a:solidFill>
                <a:latin typeface="Cambria" panose="02040503050406030204" pitchFamily="18" charset="0"/>
              </a:rPr>
              <a:t>smallsats</a:t>
            </a:r>
            <a:r>
              <a:rPr lang="pt-BR" sz="1450" u="sng" dirty="0">
                <a:solidFill>
                  <a:srgbClr val="0070C0"/>
                </a:solidFill>
                <a:latin typeface="Cambria" panose="02040503050406030204" pitchFamily="18" charset="0"/>
              </a:rPr>
              <a:t>-</a:t>
            </a:r>
            <a:r>
              <a:rPr lang="pt-BR" sz="1450" u="sng" dirty="0" err="1">
                <a:solidFill>
                  <a:srgbClr val="0070C0"/>
                </a:solidFill>
                <a:latin typeface="Cambria" panose="02040503050406030204" pitchFamily="18" charset="0"/>
              </a:rPr>
              <a:t>and-cubesats</a:t>
            </a:r>
            <a:r>
              <a:rPr lang="pt-BR" sz="1450" dirty="0">
                <a:latin typeface="Cambria" panose="02040503050406030204" pitchFamily="18" charset="0"/>
              </a:rPr>
              <a:t>&gt;. Acesso em: 25 mar. 2018. </a:t>
            </a:r>
          </a:p>
          <a:p>
            <a:pPr algn="just">
              <a:defRPr/>
            </a:pPr>
            <a:r>
              <a:rPr lang="pt-BR" sz="1450" dirty="0">
                <a:latin typeface="Cambria" panose="02040503050406030204" pitchFamily="18" charset="0"/>
              </a:rPr>
              <a:t>PC/104 </a:t>
            </a:r>
            <a:r>
              <a:rPr lang="pt-BR" sz="1450" dirty="0" err="1">
                <a:latin typeface="Cambria" panose="02040503050406030204" pitchFamily="18" charset="0"/>
              </a:rPr>
              <a:t>Embedded</a:t>
            </a:r>
            <a:r>
              <a:rPr lang="pt-BR" sz="1450" dirty="0">
                <a:latin typeface="Cambria" panose="02040503050406030204" pitchFamily="18" charset="0"/>
              </a:rPr>
              <a:t> Consortium (a). </a:t>
            </a:r>
            <a:r>
              <a:rPr lang="pt-BR" sz="1450" b="1" dirty="0">
                <a:latin typeface="Cambria" panose="02040503050406030204" pitchFamily="18" charset="0"/>
              </a:rPr>
              <a:t>PC/104 </a:t>
            </a:r>
            <a:r>
              <a:rPr lang="pt-BR" sz="1450" b="1" dirty="0" err="1">
                <a:latin typeface="Cambria" panose="02040503050406030204" pitchFamily="18" charset="0"/>
              </a:rPr>
              <a:t>Embedded</a:t>
            </a:r>
            <a:r>
              <a:rPr lang="pt-BR" sz="1450" b="1" dirty="0">
                <a:latin typeface="Cambria" panose="02040503050406030204" pitchFamily="18" charset="0"/>
              </a:rPr>
              <a:t> Consortium</a:t>
            </a:r>
            <a:r>
              <a:rPr lang="pt-BR" sz="1450" dirty="0">
                <a:latin typeface="Cambria" panose="02040503050406030204" pitchFamily="18" charset="0"/>
              </a:rPr>
              <a:t>. 2.6. ed. [S.l.:</a:t>
            </a:r>
            <a:r>
              <a:rPr lang="pt-BR" sz="1450" dirty="0" err="1">
                <a:latin typeface="Cambria" panose="02040503050406030204" pitchFamily="18" charset="0"/>
              </a:rPr>
              <a:t>s.n</a:t>
            </a:r>
            <a:r>
              <a:rPr lang="pt-BR" sz="1450" dirty="0">
                <a:latin typeface="Cambria" panose="02040503050406030204" pitchFamily="18" charset="0"/>
              </a:rPr>
              <a:t>.], 2008. 25 p. Disponível em: &lt;</a:t>
            </a:r>
            <a:r>
              <a:rPr lang="pt-BR" sz="1450" u="sng" dirty="0">
                <a:solidFill>
                  <a:srgbClr val="0070C0"/>
                </a:solidFill>
                <a:latin typeface="Cambria" panose="02040503050406030204" pitchFamily="18" charset="0"/>
              </a:rPr>
              <a:t>https://pc104.org/wp-content/uploads/2015/02/PC104_Spec_v2_6.pdf</a:t>
            </a:r>
            <a:r>
              <a:rPr lang="pt-BR" sz="1450" dirty="0">
                <a:latin typeface="Cambria" panose="02040503050406030204" pitchFamily="18" charset="0"/>
              </a:rPr>
              <a:t>&gt;. Acesso em: 06 abr. 2018.</a:t>
            </a:r>
          </a:p>
          <a:p>
            <a:pPr algn="just">
              <a:defRPr/>
            </a:pPr>
            <a:r>
              <a:rPr lang="pt-BR" sz="1450" dirty="0">
                <a:latin typeface="Cambria" panose="02040503050406030204" pitchFamily="18" charset="0"/>
              </a:rPr>
              <a:t>TEXAS INSTRUMENTS. (d) </a:t>
            </a:r>
            <a:r>
              <a:rPr lang="pt-BR" sz="1450" b="1" dirty="0">
                <a:latin typeface="Cambria" panose="02040503050406030204" pitchFamily="18" charset="0"/>
              </a:rPr>
              <a:t>CURRENT SHUNT MONITORS –16-V </a:t>
            </a:r>
            <a:r>
              <a:rPr lang="pt-BR" sz="1450" b="1" dirty="0" err="1">
                <a:latin typeface="Cambria" panose="02040503050406030204" pitchFamily="18" charset="0"/>
              </a:rPr>
              <a:t>to</a:t>
            </a:r>
            <a:r>
              <a:rPr lang="pt-BR" sz="1450" b="1" dirty="0">
                <a:latin typeface="Cambria" panose="02040503050406030204" pitchFamily="18" charset="0"/>
              </a:rPr>
              <a:t> 80-V COMMON MODE RANGE</a:t>
            </a:r>
            <a:r>
              <a:rPr lang="pt-BR" sz="1450" dirty="0">
                <a:latin typeface="Cambria" panose="02040503050406030204" pitchFamily="18" charset="0"/>
              </a:rPr>
              <a:t>. 2018. Disponível em: &lt;</a:t>
            </a:r>
            <a:r>
              <a:rPr lang="pt-BR" sz="1450" u="sng" dirty="0">
                <a:solidFill>
                  <a:srgbClr val="0070C0"/>
                </a:solidFill>
                <a:latin typeface="Cambria" panose="02040503050406030204" pitchFamily="18" charset="0"/>
              </a:rPr>
              <a:t>http://www.ti.com/</a:t>
            </a:r>
            <a:r>
              <a:rPr lang="pt-BR" sz="1450" u="sng" dirty="0" err="1">
                <a:solidFill>
                  <a:srgbClr val="0070C0"/>
                </a:solidFill>
                <a:latin typeface="Cambria" panose="02040503050406030204" pitchFamily="18" charset="0"/>
              </a:rPr>
              <a:t>lit</a:t>
            </a:r>
            <a:r>
              <a:rPr lang="pt-BR" sz="1450" u="sng" dirty="0">
                <a:solidFill>
                  <a:srgbClr val="0070C0"/>
                </a:solidFill>
                <a:latin typeface="Cambria" panose="02040503050406030204" pitchFamily="18" charset="0"/>
              </a:rPr>
              <a:t>/</a:t>
            </a:r>
            <a:r>
              <a:rPr lang="pt-BR" sz="1450" u="sng" dirty="0" err="1">
                <a:solidFill>
                  <a:srgbClr val="0070C0"/>
                </a:solidFill>
                <a:latin typeface="Cambria" panose="02040503050406030204" pitchFamily="18" charset="0"/>
              </a:rPr>
              <a:t>ds</a:t>
            </a:r>
            <a:r>
              <a:rPr lang="pt-BR" sz="1450" u="sng" dirty="0">
                <a:solidFill>
                  <a:srgbClr val="0070C0"/>
                </a:solidFill>
                <a:latin typeface="Cambria" panose="02040503050406030204" pitchFamily="18" charset="0"/>
              </a:rPr>
              <a:t>/</a:t>
            </a:r>
            <a:r>
              <a:rPr lang="pt-BR" sz="1450" u="sng" dirty="0" err="1">
                <a:solidFill>
                  <a:srgbClr val="0070C0"/>
                </a:solidFill>
                <a:latin typeface="Cambria" panose="02040503050406030204" pitchFamily="18" charset="0"/>
              </a:rPr>
              <a:t>symlink</a:t>
            </a:r>
            <a:r>
              <a:rPr lang="pt-BR" sz="1450" u="sng" dirty="0">
                <a:solidFill>
                  <a:srgbClr val="0070C0"/>
                </a:solidFill>
                <a:latin typeface="Cambria" panose="02040503050406030204" pitchFamily="18" charset="0"/>
              </a:rPr>
              <a:t>/ina193a-ep.pdf</a:t>
            </a:r>
            <a:r>
              <a:rPr lang="pt-BR" sz="1450" dirty="0">
                <a:latin typeface="Cambria" panose="02040503050406030204" pitchFamily="18" charset="0"/>
              </a:rPr>
              <a:t>&gt;. Acesso em: 18 jun. 2018</a:t>
            </a:r>
          </a:p>
          <a:p>
            <a:pPr algn="just">
              <a:defRPr/>
            </a:pPr>
            <a:r>
              <a:rPr lang="pt-BR" sz="1450" dirty="0">
                <a:latin typeface="Cambria" panose="02040503050406030204" pitchFamily="18" charset="0"/>
              </a:rPr>
              <a:t>WEKERLE, Timo ; FILHO, José Bezerra Pessoa . </a:t>
            </a:r>
            <a:r>
              <a:rPr lang="pt-BR" sz="1450" b="1" dirty="0">
                <a:latin typeface="Cambria" panose="02040503050406030204" pitchFamily="18" charset="0"/>
              </a:rPr>
              <a:t>Status </a:t>
            </a:r>
            <a:r>
              <a:rPr lang="pt-BR" sz="1450" b="1" dirty="0" err="1">
                <a:latin typeface="Cambria" panose="02040503050406030204" pitchFamily="18" charset="0"/>
              </a:rPr>
              <a:t>and</a:t>
            </a:r>
            <a:r>
              <a:rPr lang="pt-BR" sz="1450" b="1" dirty="0">
                <a:latin typeface="Cambria" panose="02040503050406030204" pitchFamily="18" charset="0"/>
              </a:rPr>
              <a:t> </a:t>
            </a:r>
            <a:r>
              <a:rPr lang="pt-BR" sz="1450" b="1" dirty="0" err="1">
                <a:latin typeface="Cambria" panose="02040503050406030204" pitchFamily="18" charset="0"/>
              </a:rPr>
              <a:t>Trends</a:t>
            </a:r>
            <a:r>
              <a:rPr lang="pt-BR" sz="1450" b="1" dirty="0">
                <a:latin typeface="Cambria" panose="02040503050406030204" pitchFamily="18" charset="0"/>
              </a:rPr>
              <a:t> </a:t>
            </a:r>
            <a:r>
              <a:rPr lang="pt-BR" sz="1450" b="1" dirty="0" err="1">
                <a:latin typeface="Cambria" panose="02040503050406030204" pitchFamily="18" charset="0"/>
              </a:rPr>
              <a:t>of</a:t>
            </a:r>
            <a:r>
              <a:rPr lang="pt-BR" sz="1450" b="1" dirty="0">
                <a:latin typeface="Cambria" panose="02040503050406030204" pitchFamily="18" charset="0"/>
              </a:rPr>
              <a:t> </a:t>
            </a:r>
            <a:r>
              <a:rPr lang="pt-BR" sz="1450" b="1" dirty="0" err="1">
                <a:latin typeface="Cambria" panose="02040503050406030204" pitchFamily="18" charset="0"/>
              </a:rPr>
              <a:t>Smallsats</a:t>
            </a:r>
            <a:r>
              <a:rPr lang="pt-BR" sz="1450" b="1" dirty="0">
                <a:latin typeface="Cambria" panose="02040503050406030204" pitchFamily="18" charset="0"/>
              </a:rPr>
              <a:t> </a:t>
            </a:r>
            <a:r>
              <a:rPr lang="pt-BR" sz="1450" b="1" dirty="0" err="1">
                <a:latin typeface="Cambria" panose="02040503050406030204" pitchFamily="18" charset="0"/>
              </a:rPr>
              <a:t>and</a:t>
            </a:r>
            <a:r>
              <a:rPr lang="pt-BR" sz="1450" b="1" dirty="0">
                <a:latin typeface="Cambria" panose="02040503050406030204" pitchFamily="18" charset="0"/>
              </a:rPr>
              <a:t> </a:t>
            </a:r>
            <a:r>
              <a:rPr lang="pt-BR" sz="1450" b="1" dirty="0" err="1">
                <a:latin typeface="Cambria" panose="02040503050406030204" pitchFamily="18" charset="0"/>
              </a:rPr>
              <a:t>Their</a:t>
            </a:r>
            <a:r>
              <a:rPr lang="pt-BR" sz="1450" b="1" dirty="0">
                <a:latin typeface="Cambria" panose="02040503050406030204" pitchFamily="18" charset="0"/>
              </a:rPr>
              <a:t> </a:t>
            </a:r>
            <a:r>
              <a:rPr lang="pt-BR" sz="1450" b="1" dirty="0" err="1">
                <a:latin typeface="Cambria" panose="02040503050406030204" pitchFamily="18" charset="0"/>
              </a:rPr>
              <a:t>Launch</a:t>
            </a:r>
            <a:r>
              <a:rPr lang="pt-BR" sz="1450" b="1" dirty="0">
                <a:latin typeface="Cambria" panose="02040503050406030204" pitchFamily="18" charset="0"/>
              </a:rPr>
              <a:t> </a:t>
            </a:r>
            <a:r>
              <a:rPr lang="pt-BR" sz="1450" b="1" dirty="0" err="1">
                <a:latin typeface="Cambria" panose="02040503050406030204" pitchFamily="18" charset="0"/>
              </a:rPr>
              <a:t>Vehicles</a:t>
            </a:r>
            <a:r>
              <a:rPr lang="pt-BR" sz="1450" dirty="0">
                <a:latin typeface="Cambria" panose="02040503050406030204" pitchFamily="18" charset="0"/>
              </a:rPr>
              <a:t> — </a:t>
            </a:r>
            <a:r>
              <a:rPr lang="pt-BR" sz="1450" dirty="0" err="1">
                <a:latin typeface="Cambria" panose="02040503050406030204" pitchFamily="18" charset="0"/>
              </a:rPr>
              <a:t>An</a:t>
            </a:r>
            <a:r>
              <a:rPr lang="pt-BR" sz="1450" dirty="0">
                <a:latin typeface="Cambria" panose="02040503050406030204" pitchFamily="18" charset="0"/>
              </a:rPr>
              <a:t> </a:t>
            </a:r>
            <a:r>
              <a:rPr lang="pt-BR" sz="1450" dirty="0" err="1">
                <a:latin typeface="Cambria" panose="02040503050406030204" pitchFamily="18" charset="0"/>
              </a:rPr>
              <a:t>Up</a:t>
            </a:r>
            <a:r>
              <a:rPr lang="pt-BR" sz="1450" dirty="0">
                <a:latin typeface="Cambria" panose="02040503050406030204" pitchFamily="18" charset="0"/>
              </a:rPr>
              <a:t>-</a:t>
            </a:r>
            <a:r>
              <a:rPr lang="pt-BR" sz="1450" dirty="0" err="1">
                <a:latin typeface="Cambria" panose="02040503050406030204" pitchFamily="18" charset="0"/>
              </a:rPr>
              <a:t>to</a:t>
            </a:r>
            <a:r>
              <a:rPr lang="pt-BR" sz="1450" dirty="0">
                <a:latin typeface="Cambria" panose="02040503050406030204" pitchFamily="18" charset="0"/>
              </a:rPr>
              <a:t>-date Review. São Paulo: Departamento de Ciência e Tecnologia Aeroespacial - Instituto Tecnológico de Aeronáutica – Divisão de Engenharia Aeronáutica e Mecânica, 2017. 18 p. v. 3. Disponível em: &lt;</a:t>
            </a:r>
            <a:r>
              <a:rPr lang="pt-BR" sz="1450" u="sng" dirty="0">
                <a:solidFill>
                  <a:srgbClr val="0070C0"/>
                </a:solidFill>
                <a:latin typeface="Cambria" panose="02040503050406030204" pitchFamily="18" charset="0"/>
              </a:rPr>
              <a:t>http://www.scielo.br/</a:t>
            </a:r>
            <a:r>
              <a:rPr lang="pt-BR" sz="1450" u="sng" dirty="0" err="1">
                <a:solidFill>
                  <a:srgbClr val="0070C0"/>
                </a:solidFill>
                <a:latin typeface="Cambria" panose="02040503050406030204" pitchFamily="18" charset="0"/>
              </a:rPr>
              <a:t>pdf</a:t>
            </a:r>
            <a:r>
              <a:rPr lang="pt-BR" sz="1450" u="sng" dirty="0">
                <a:solidFill>
                  <a:srgbClr val="0070C0"/>
                </a:solidFill>
                <a:latin typeface="Cambria" panose="02040503050406030204" pitchFamily="18" charset="0"/>
              </a:rPr>
              <a:t>/</a:t>
            </a:r>
            <a:r>
              <a:rPr lang="pt-BR" sz="1450" u="sng" dirty="0" err="1">
                <a:solidFill>
                  <a:srgbClr val="0070C0"/>
                </a:solidFill>
                <a:latin typeface="Cambria" panose="02040503050406030204" pitchFamily="18" charset="0"/>
              </a:rPr>
              <a:t>jatm</a:t>
            </a:r>
            <a:r>
              <a:rPr lang="pt-BR" sz="1450" u="sng" dirty="0">
                <a:solidFill>
                  <a:srgbClr val="0070C0"/>
                </a:solidFill>
                <a:latin typeface="Cambria" panose="02040503050406030204" pitchFamily="18" charset="0"/>
              </a:rPr>
              <a:t>/v9n3/2175-9146-jatm-09-03-0269.pdf</a:t>
            </a:r>
            <a:r>
              <a:rPr lang="pt-BR" sz="1450" dirty="0">
                <a:latin typeface="Cambria" panose="02040503050406030204" pitchFamily="18" charset="0"/>
              </a:rPr>
              <a:t>&gt;. Acesso em: 31 mar. 2018.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0C42F29B-DADF-4891-A2DF-ABB0C2D64D21}"/>
              </a:ext>
            </a:extLst>
          </p:cNvPr>
          <p:cNvSpPr/>
          <p:nvPr/>
        </p:nvSpPr>
        <p:spPr>
          <a:xfrm>
            <a:off x="0" y="1"/>
            <a:ext cx="12192000" cy="601822"/>
          </a:xfrm>
          <a:prstGeom prst="rect">
            <a:avLst/>
          </a:prstGeom>
          <a:solidFill>
            <a:srgbClr val="339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7A941B97-4A5A-4DFA-9539-1E669383857A}"/>
              </a:ext>
            </a:extLst>
          </p:cNvPr>
          <p:cNvSpPr/>
          <p:nvPr/>
        </p:nvSpPr>
        <p:spPr>
          <a:xfrm>
            <a:off x="337313" y="6571456"/>
            <a:ext cx="10548000" cy="45719"/>
          </a:xfrm>
          <a:prstGeom prst="rect">
            <a:avLst/>
          </a:prstGeom>
          <a:solidFill>
            <a:srgbClr val="339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Subtítulo 2">
            <a:extLst>
              <a:ext uri="{FF2B5EF4-FFF2-40B4-BE49-F238E27FC236}">
                <a16:creationId xmlns:a16="http://schemas.microsoft.com/office/drawing/2014/main" id="{5863D848-9441-4787-9722-0C996EC2B987}"/>
              </a:ext>
            </a:extLst>
          </p:cNvPr>
          <p:cNvSpPr txBox="1">
            <a:spLocks/>
          </p:cNvSpPr>
          <p:nvPr/>
        </p:nvSpPr>
        <p:spPr>
          <a:xfrm>
            <a:off x="337313" y="115192"/>
            <a:ext cx="3599542" cy="37144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dirty="0">
                <a:solidFill>
                  <a:schemeClr val="bg1"/>
                </a:solidFill>
                <a:latin typeface="Nexa Bold" panose="02000000000000000000" pitchFamily="50" charset="0"/>
              </a:rPr>
              <a:t>Referencias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3BDFC232-4317-4EE5-92DF-3D6B254E8D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3252" y="28419"/>
            <a:ext cx="544577" cy="54498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44A89488-4619-4CD8-B673-D16A05C316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5823" y="6342965"/>
            <a:ext cx="945548" cy="456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3176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959718B3-A99D-48E9-A6AB-B47C19E77AEB}"/>
              </a:ext>
            </a:extLst>
          </p:cNvPr>
          <p:cNvSpPr/>
          <p:nvPr/>
        </p:nvSpPr>
        <p:spPr>
          <a:xfrm>
            <a:off x="0" y="502276"/>
            <a:ext cx="12192000" cy="5853448"/>
          </a:xfrm>
          <a:prstGeom prst="rect">
            <a:avLst/>
          </a:prstGeom>
          <a:solidFill>
            <a:srgbClr val="339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3BDFC232-4317-4EE5-92DF-3D6B254E8D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4403" y="5430682"/>
            <a:ext cx="660911" cy="661406"/>
          </a:xfrm>
          <a:prstGeom prst="rect">
            <a:avLst/>
          </a:prstGeom>
        </p:spPr>
      </p:pic>
      <p:sp>
        <p:nvSpPr>
          <p:cNvPr id="3" name="Subtítulo 2">
            <a:extLst>
              <a:ext uri="{FF2B5EF4-FFF2-40B4-BE49-F238E27FC236}">
                <a16:creationId xmlns:a16="http://schemas.microsoft.com/office/drawing/2014/main" id="{481B7F9D-B734-43B0-A7BC-56EB56BB93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4372" y="2350023"/>
            <a:ext cx="11400971" cy="2157954"/>
          </a:xfrm>
        </p:spPr>
        <p:txBody>
          <a:bodyPr>
            <a:noAutofit/>
          </a:bodyPr>
          <a:lstStyle/>
          <a:p>
            <a:r>
              <a:rPr lang="pt-BR" sz="6600" dirty="0">
                <a:solidFill>
                  <a:schemeClr val="bg1"/>
                </a:solidFill>
                <a:latin typeface="Nexa Bold" panose="02000000000000000000" pitchFamily="50" charset="0"/>
              </a:rPr>
              <a:t>Muito </a:t>
            </a:r>
          </a:p>
          <a:p>
            <a:r>
              <a:rPr lang="pt-BR" sz="6600" dirty="0">
                <a:solidFill>
                  <a:schemeClr val="bg1"/>
                </a:solidFill>
                <a:latin typeface="Nexa Bold" panose="02000000000000000000" pitchFamily="50" charset="0"/>
              </a:rPr>
              <a:t>Obrigado!</a:t>
            </a:r>
          </a:p>
        </p:txBody>
      </p:sp>
    </p:spTree>
    <p:extLst>
      <p:ext uri="{BB962C8B-B14F-4D97-AF65-F5344CB8AC3E}">
        <p14:creationId xmlns:p14="http://schemas.microsoft.com/office/powerpoint/2010/main" val="127083103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162013-D4EE-466A-AC97-15D41EAEF81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81B7F9D-B734-43B0-A7BC-56EB56BB93D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4567AF3-CA8B-4433-8884-30D7F8F432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976" y="2648014"/>
            <a:ext cx="10290048" cy="1908048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3BDFC232-4317-4EE5-92DF-3D6B254E8D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1832" y="5918312"/>
            <a:ext cx="828335" cy="828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70767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481B7F9D-B734-43B0-A7BC-56EB56BB93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5514" y="881802"/>
            <a:ext cx="11400971" cy="4920002"/>
          </a:xfrm>
        </p:spPr>
        <p:txBody>
          <a:bodyPr>
            <a:noAutofit/>
          </a:bodyPr>
          <a:lstStyle/>
          <a:p>
            <a:endParaRPr lang="pt-BR" sz="1600" dirty="0">
              <a:latin typeface="Cambria" panose="02040503050406030204" pitchFamily="18" charset="0"/>
            </a:endParaRPr>
          </a:p>
          <a:p>
            <a:endParaRPr lang="pt-BR" sz="1600" dirty="0">
              <a:latin typeface="Cambria" panose="02040503050406030204" pitchFamily="18" charset="0"/>
            </a:endParaRPr>
          </a:p>
          <a:p>
            <a:r>
              <a:rPr lang="pt-BR" sz="1600" dirty="0">
                <a:latin typeface="Cambria" panose="02040503050406030204" pitchFamily="18" charset="0"/>
              </a:rPr>
              <a:t>Trabalho de Conclusão de Curso 1 </a:t>
            </a:r>
          </a:p>
          <a:p>
            <a:r>
              <a:rPr lang="pt-BR" sz="1600" b="1" dirty="0">
                <a:latin typeface="Cambria" panose="02040503050406030204" pitchFamily="18" charset="0"/>
              </a:rPr>
              <a:t>Engenharia Aeroespacial</a:t>
            </a:r>
            <a:endParaRPr lang="pt-BR" sz="2800" dirty="0">
              <a:latin typeface="Cambria" panose="02040503050406030204" pitchFamily="18" charset="0"/>
            </a:endParaRPr>
          </a:p>
          <a:p>
            <a:endParaRPr lang="pt-BR" sz="2800" dirty="0">
              <a:latin typeface="Cambria" panose="02040503050406030204" pitchFamily="18" charset="0"/>
            </a:endParaRPr>
          </a:p>
          <a:p>
            <a:r>
              <a:rPr lang="pt-BR" b="1" dirty="0">
                <a:latin typeface="Cambria" panose="02040503050406030204" pitchFamily="18" charset="0"/>
              </a:rPr>
              <a:t>On-Board Computer</a:t>
            </a:r>
          </a:p>
          <a:p>
            <a:r>
              <a:rPr lang="pt-BR" dirty="0">
                <a:latin typeface="Cambria" panose="02040503050406030204" pitchFamily="18" charset="0"/>
              </a:rPr>
              <a:t>Projeto de um Computador de Bordo para Pequenos Satélites</a:t>
            </a:r>
          </a:p>
          <a:p>
            <a:endParaRPr lang="pt-BR" sz="2800" b="1" dirty="0">
              <a:latin typeface="Cambria" panose="02040503050406030204" pitchFamily="18" charset="0"/>
            </a:endParaRPr>
          </a:p>
          <a:p>
            <a:pPr algn="l"/>
            <a:r>
              <a:rPr lang="pt-BR" sz="2000" b="1" dirty="0">
                <a:latin typeface="Cambria" panose="02040503050406030204" pitchFamily="18" charset="0"/>
              </a:rPr>
              <a:t>Guilherme Silva Lionço</a:t>
            </a:r>
          </a:p>
          <a:p>
            <a:pPr algn="l"/>
            <a:r>
              <a:rPr lang="it-IT" sz="2000" dirty="0">
                <a:latin typeface="Cambria" panose="02040503050406030204" pitchFamily="18" charset="0"/>
              </a:rPr>
              <a:t>Orientador: Prof. Dr. Giancarlo Santilli</a:t>
            </a:r>
          </a:p>
          <a:p>
            <a:pPr algn="l"/>
            <a:r>
              <a:rPr lang="pt-BR" sz="2000" dirty="0" err="1">
                <a:latin typeface="Cambria" panose="02040503050406030204" pitchFamily="18" charset="0"/>
              </a:rPr>
              <a:t>Coorientador</a:t>
            </a:r>
            <a:r>
              <a:rPr lang="pt-BR" sz="2000" dirty="0">
                <a:latin typeface="Cambria" panose="02040503050406030204" pitchFamily="18" charset="0"/>
              </a:rPr>
              <a:t>: Prof. Dr. Leonardo </a:t>
            </a:r>
            <a:r>
              <a:rPr lang="pt-BR" sz="2000" dirty="0" err="1">
                <a:latin typeface="Cambria" panose="02040503050406030204" pitchFamily="18" charset="0"/>
              </a:rPr>
              <a:t>Aguayo</a:t>
            </a:r>
            <a:endParaRPr lang="pt-BR" sz="2800" dirty="0">
              <a:latin typeface="Cambria" panose="02040503050406030204" pitchFamily="18" charset="0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0C42F29B-DADF-4891-A2DF-ABB0C2D64D21}"/>
              </a:ext>
            </a:extLst>
          </p:cNvPr>
          <p:cNvSpPr/>
          <p:nvPr/>
        </p:nvSpPr>
        <p:spPr>
          <a:xfrm>
            <a:off x="0" y="1"/>
            <a:ext cx="12192000" cy="45719"/>
          </a:xfrm>
          <a:prstGeom prst="rect">
            <a:avLst/>
          </a:prstGeom>
          <a:solidFill>
            <a:srgbClr val="339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EFF0CBCA-672B-4D05-9F96-6C22CAAE52F8}"/>
              </a:ext>
            </a:extLst>
          </p:cNvPr>
          <p:cNvGrpSpPr/>
          <p:nvPr/>
        </p:nvGrpSpPr>
        <p:grpSpPr>
          <a:xfrm>
            <a:off x="0" y="5335706"/>
            <a:ext cx="12192000" cy="873657"/>
            <a:chOff x="0" y="5059935"/>
            <a:chExt cx="12192000" cy="873657"/>
          </a:xfrm>
        </p:grpSpPr>
        <p:sp>
          <p:nvSpPr>
            <p:cNvPr id="4" name="Retângulo 3">
              <a:extLst>
                <a:ext uri="{FF2B5EF4-FFF2-40B4-BE49-F238E27FC236}">
                  <a16:creationId xmlns:a16="http://schemas.microsoft.com/office/drawing/2014/main" id="{DCB63F4B-9B04-4BE0-8F26-683ADD531E40}"/>
                </a:ext>
              </a:extLst>
            </p:cNvPr>
            <p:cNvSpPr/>
            <p:nvPr/>
          </p:nvSpPr>
          <p:spPr>
            <a:xfrm>
              <a:off x="0" y="5059935"/>
              <a:ext cx="12192000" cy="873657"/>
            </a:xfrm>
            <a:prstGeom prst="rect">
              <a:avLst/>
            </a:prstGeom>
            <a:solidFill>
              <a:srgbClr val="3399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7" name="Imagem 6">
              <a:extLst>
                <a:ext uri="{FF2B5EF4-FFF2-40B4-BE49-F238E27FC236}">
                  <a16:creationId xmlns:a16="http://schemas.microsoft.com/office/drawing/2014/main" id="{3BDFC232-4317-4EE5-92DF-3D6B254E8D7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54403" y="5154911"/>
              <a:ext cx="660911" cy="661406"/>
            </a:xfrm>
            <a:prstGeom prst="rect">
              <a:avLst/>
            </a:prstGeom>
          </p:spPr>
        </p:pic>
      </p:grpSp>
      <p:pic>
        <p:nvPicPr>
          <p:cNvPr id="5" name="Imagem 4">
            <a:extLst>
              <a:ext uri="{FF2B5EF4-FFF2-40B4-BE49-F238E27FC236}">
                <a16:creationId xmlns:a16="http://schemas.microsoft.com/office/drawing/2014/main" id="{9E862B78-E4DB-4DD1-86EE-57846B5973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9026" y="923392"/>
            <a:ext cx="953946" cy="460891"/>
          </a:xfrm>
          <a:prstGeom prst="rect">
            <a:avLst/>
          </a:prstGeom>
        </p:spPr>
      </p:pic>
      <p:sp>
        <p:nvSpPr>
          <p:cNvPr id="10" name="Subtítulo 2">
            <a:extLst>
              <a:ext uri="{FF2B5EF4-FFF2-40B4-BE49-F238E27FC236}">
                <a16:creationId xmlns:a16="http://schemas.microsoft.com/office/drawing/2014/main" id="{498B3DC4-E86B-4C4F-832F-73BC1860E6B2}"/>
              </a:ext>
            </a:extLst>
          </p:cNvPr>
          <p:cNvSpPr txBox="1">
            <a:spLocks/>
          </p:cNvSpPr>
          <p:nvPr/>
        </p:nvSpPr>
        <p:spPr>
          <a:xfrm>
            <a:off x="395514" y="6189730"/>
            <a:ext cx="11400971" cy="75535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30"/>
              </a:spcBef>
            </a:pPr>
            <a:r>
              <a:rPr lang="pt-BR" sz="2000" b="1" dirty="0">
                <a:latin typeface="Cambria" panose="02040503050406030204" pitchFamily="18" charset="0"/>
              </a:rPr>
              <a:t>Brasília</a:t>
            </a:r>
            <a:r>
              <a:rPr lang="pt-BR" sz="2000" dirty="0">
                <a:latin typeface="Cambria" panose="02040503050406030204" pitchFamily="18" charset="0"/>
              </a:rPr>
              <a:t> </a:t>
            </a:r>
          </a:p>
          <a:p>
            <a:pPr>
              <a:spcBef>
                <a:spcPts val="30"/>
              </a:spcBef>
            </a:pPr>
            <a:r>
              <a:rPr lang="pt-BR" sz="2000" dirty="0">
                <a:latin typeface="Cambria" panose="02040503050406030204" pitchFamily="18" charset="0"/>
              </a:rPr>
              <a:t>Julho de 2018</a:t>
            </a:r>
            <a:endParaRPr lang="pt-BR" sz="2000" b="1" dirty="0">
              <a:latin typeface="Cambria" panose="02040503050406030204" pitchFamily="18" charset="0"/>
            </a:endParaRP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E30B5EB7-4D9A-493B-8ACF-28E80DB22B30}"/>
              </a:ext>
            </a:extLst>
          </p:cNvPr>
          <p:cNvSpPr/>
          <p:nvPr/>
        </p:nvSpPr>
        <p:spPr>
          <a:xfrm>
            <a:off x="0" y="6835140"/>
            <a:ext cx="12192000" cy="45719"/>
          </a:xfrm>
          <a:prstGeom prst="rect">
            <a:avLst/>
          </a:prstGeom>
          <a:solidFill>
            <a:srgbClr val="339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B5346EA9-C12D-41AE-A931-E8EE2C342E8E}"/>
              </a:ext>
            </a:extLst>
          </p:cNvPr>
          <p:cNvSpPr/>
          <p:nvPr/>
        </p:nvSpPr>
        <p:spPr>
          <a:xfrm>
            <a:off x="2502884" y="242692"/>
            <a:ext cx="716394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800" b="1" dirty="0">
                <a:latin typeface="Cambria" panose="02040503050406030204" pitchFamily="18" charset="0"/>
              </a:rPr>
              <a:t>Universidade de Brasília - Faculdade Gama</a:t>
            </a:r>
          </a:p>
        </p:txBody>
      </p:sp>
    </p:spTree>
    <p:extLst>
      <p:ext uri="{BB962C8B-B14F-4D97-AF65-F5344CB8AC3E}">
        <p14:creationId xmlns:p14="http://schemas.microsoft.com/office/powerpoint/2010/main" val="18578511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481B7F9D-B734-43B0-A7BC-56EB56BB93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0629" y="986400"/>
            <a:ext cx="11930742" cy="5269778"/>
          </a:xfrm>
        </p:spPr>
        <p:txBody>
          <a:bodyPr>
            <a:normAutofit/>
          </a:bodyPr>
          <a:lstStyle/>
          <a:p>
            <a:pPr algn="l">
              <a:defRPr/>
            </a:pPr>
            <a:r>
              <a:rPr lang="pt-BR" b="1" dirty="0">
                <a:latin typeface="Cambria" panose="02040503050406030204" pitchFamily="18" charset="0"/>
              </a:rPr>
              <a:t>Contexto</a:t>
            </a:r>
            <a:endParaRPr lang="pt-BR" dirty="0">
              <a:latin typeface="Cambria" panose="02040503050406030204" pitchFamily="18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mbria" panose="02040503050406030204" pitchFamily="18" charset="0"/>
              </a:rPr>
              <a:t>Parceria tecnológica com o Instituto de Aviação Polonês – ILOT.</a:t>
            </a:r>
          </a:p>
          <a:p>
            <a:pPr marL="342900" indent="-342900" algn="l">
              <a:buFont typeface="Arial" panose="020B0604020202020204" pitchFamily="34" charset="0"/>
              <a:buChar char="•"/>
              <a:defRPr/>
            </a:pPr>
            <a:endParaRPr lang="pt-BR" sz="2000" dirty="0">
              <a:latin typeface="Cambria" panose="02040503050406030204" pitchFamily="18" charset="0"/>
            </a:endParaRPr>
          </a:p>
          <a:p>
            <a:pPr algn="l">
              <a:defRPr/>
            </a:pPr>
            <a:endParaRPr lang="pt-BR" sz="2000" dirty="0">
              <a:latin typeface="Cambria" panose="02040503050406030204" pitchFamily="18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mbria" panose="02040503050406030204" pitchFamily="18" charset="0"/>
              </a:rPr>
              <a:t>Proposta de criação de um CubeSat 3U.</a:t>
            </a:r>
          </a:p>
          <a:p>
            <a:pPr marL="800100" lvl="1" indent="-342900" algn="l">
              <a:buFont typeface="Arial" panose="020B0604020202020204" pitchFamily="34" charset="0"/>
              <a:buChar char="•"/>
              <a:defRPr/>
            </a:pPr>
            <a:r>
              <a:rPr lang="pt-BR" sz="1600" dirty="0">
                <a:latin typeface="Cambria" panose="02040503050406030204" pitchFamily="18" charset="0"/>
              </a:rPr>
              <a:t>Demonstrador Tecnológico</a:t>
            </a:r>
          </a:p>
          <a:p>
            <a:pPr marL="800100" lvl="1" indent="-342900" algn="l">
              <a:buFont typeface="Arial" panose="020B0604020202020204" pitchFamily="34" charset="0"/>
              <a:buChar char="•"/>
              <a:defRPr/>
            </a:pPr>
            <a:r>
              <a:rPr lang="pt-BR" sz="1600" dirty="0">
                <a:latin typeface="Cambria" panose="02040503050406030204" pitchFamily="18" charset="0"/>
              </a:rPr>
              <a:t>Uso de Câmera para monitoramento das calotas Polares;</a:t>
            </a:r>
          </a:p>
          <a:p>
            <a:pPr marL="800100" lvl="1" indent="-342900" algn="l">
              <a:buFont typeface="Arial" panose="020B0604020202020204" pitchFamily="34" charset="0"/>
              <a:buChar char="•"/>
              <a:defRPr/>
            </a:pPr>
            <a:r>
              <a:rPr lang="pt-BR" sz="1600" dirty="0">
                <a:latin typeface="Cambria" panose="02040503050406030204" pitchFamily="18" charset="0"/>
              </a:rPr>
              <a:t>Uso de um </a:t>
            </a:r>
            <a:r>
              <a:rPr lang="pt-BR" sz="1600" i="1" dirty="0" err="1">
                <a:latin typeface="Cambria" panose="02040503050406030204" pitchFamily="18" charset="0"/>
              </a:rPr>
              <a:t>Pulsed</a:t>
            </a:r>
            <a:r>
              <a:rPr lang="pt-BR" sz="1600" i="1" dirty="0">
                <a:latin typeface="Cambria" panose="02040503050406030204" pitchFamily="18" charset="0"/>
              </a:rPr>
              <a:t> Plasma </a:t>
            </a:r>
            <a:r>
              <a:rPr lang="pt-BR" sz="1600" i="1" dirty="0" err="1">
                <a:latin typeface="Cambria" panose="02040503050406030204" pitchFamily="18" charset="0"/>
              </a:rPr>
              <a:t>Thruster</a:t>
            </a:r>
            <a:r>
              <a:rPr lang="pt-BR" sz="1600" i="1" dirty="0">
                <a:latin typeface="Cambria" panose="02040503050406030204" pitchFamily="18" charset="0"/>
              </a:rPr>
              <a:t> </a:t>
            </a:r>
            <a:r>
              <a:rPr lang="pt-BR" sz="1600" dirty="0">
                <a:latin typeface="Cambria" panose="02040503050406030204" pitchFamily="18" charset="0"/>
              </a:rPr>
              <a:t>(PPT) para controle orbital;</a:t>
            </a:r>
          </a:p>
          <a:p>
            <a:pPr marL="800100" lvl="1" indent="-342900" algn="l">
              <a:buFont typeface="Arial" panose="020B0604020202020204" pitchFamily="34" charset="0"/>
              <a:buChar char="•"/>
              <a:defRPr/>
            </a:pPr>
            <a:r>
              <a:rPr lang="pt-BR" sz="1600" dirty="0">
                <a:latin typeface="Cambria" panose="02040503050406030204" pitchFamily="18" charset="0"/>
              </a:rPr>
              <a:t>Uso de um acelerômetro para mapeamento do campo gravitacional terrestre.</a:t>
            </a:r>
          </a:p>
          <a:p>
            <a:pPr algn="l">
              <a:defRPr/>
            </a:pPr>
            <a:endParaRPr lang="pt-BR" sz="2600" b="1" dirty="0">
              <a:latin typeface="Cambria" panose="02040503050406030204" pitchFamily="18" charset="0"/>
            </a:endParaRPr>
          </a:p>
          <a:p>
            <a:pPr algn="l">
              <a:defRPr/>
            </a:pPr>
            <a:r>
              <a:rPr lang="pt-BR" sz="2600" b="1" dirty="0">
                <a:latin typeface="Cambria" panose="02040503050406030204" pitchFamily="18" charset="0"/>
              </a:rPr>
              <a:t>Justificativa</a:t>
            </a:r>
            <a:endParaRPr lang="pt-BR" sz="2600" dirty="0">
              <a:latin typeface="Cambria" panose="020405030504060302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mbria" panose="02040503050406030204" pitchFamily="18" charset="0"/>
              </a:rPr>
              <a:t>Um projeto desse porte abrirá várias oportunidades de pesquisa na área de subsistemas satelitais, sensoriamento remoto, controle orbital, entre outros. Alguns estudos já estão sendo realizados, com o intuito de oferecer soluções para essa futura missão.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0C42F29B-DADF-4891-A2DF-ABB0C2D64D21}"/>
              </a:ext>
            </a:extLst>
          </p:cNvPr>
          <p:cNvSpPr/>
          <p:nvPr/>
        </p:nvSpPr>
        <p:spPr>
          <a:xfrm>
            <a:off x="0" y="1"/>
            <a:ext cx="12192000" cy="601822"/>
          </a:xfrm>
          <a:prstGeom prst="rect">
            <a:avLst/>
          </a:prstGeom>
          <a:solidFill>
            <a:srgbClr val="339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7A941B97-4A5A-4DFA-9539-1E669383857A}"/>
              </a:ext>
            </a:extLst>
          </p:cNvPr>
          <p:cNvSpPr/>
          <p:nvPr/>
        </p:nvSpPr>
        <p:spPr>
          <a:xfrm>
            <a:off x="337313" y="6571456"/>
            <a:ext cx="10548000" cy="45719"/>
          </a:xfrm>
          <a:prstGeom prst="rect">
            <a:avLst/>
          </a:prstGeom>
          <a:solidFill>
            <a:srgbClr val="339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Subtítulo 2">
            <a:extLst>
              <a:ext uri="{FF2B5EF4-FFF2-40B4-BE49-F238E27FC236}">
                <a16:creationId xmlns:a16="http://schemas.microsoft.com/office/drawing/2014/main" id="{5863D848-9441-4787-9722-0C996EC2B987}"/>
              </a:ext>
            </a:extLst>
          </p:cNvPr>
          <p:cNvSpPr txBox="1">
            <a:spLocks/>
          </p:cNvSpPr>
          <p:nvPr/>
        </p:nvSpPr>
        <p:spPr>
          <a:xfrm>
            <a:off x="337313" y="115192"/>
            <a:ext cx="3599542" cy="37144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b="1" dirty="0">
                <a:solidFill>
                  <a:schemeClr val="bg1"/>
                </a:solidFill>
                <a:latin typeface="Nexa Bold" panose="02000000000000000000" pitchFamily="50" charset="0"/>
              </a:rPr>
              <a:t>1.Introdução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3BDFC232-4317-4EE5-92DF-3D6B254E8D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3252" y="28419"/>
            <a:ext cx="544577" cy="54498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44A89488-4619-4CD8-B673-D16A05C316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5823" y="6342965"/>
            <a:ext cx="945548" cy="456833"/>
          </a:xfrm>
          <a:prstGeom prst="rect">
            <a:avLst/>
          </a:prstGeom>
        </p:spPr>
      </p:pic>
      <p:pic>
        <p:nvPicPr>
          <p:cNvPr id="1026" name="Picture 2" descr="https://ilot.edu.pl/wp-content/uploads/2015/10/institute-of-aviation300x54.png">
            <a:extLst>
              <a:ext uri="{FF2B5EF4-FFF2-40B4-BE49-F238E27FC236}">
                <a16:creationId xmlns:a16="http://schemas.microsoft.com/office/drawing/2014/main" id="{80CDDB88-9E8C-4733-B1A9-9F6E956FE6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9285" y="1815922"/>
            <a:ext cx="4983967" cy="89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03775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481B7F9D-B734-43B0-A7BC-56EB56BB93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0629" y="986400"/>
            <a:ext cx="11930742" cy="5269778"/>
          </a:xfrm>
        </p:spPr>
        <p:txBody>
          <a:bodyPr>
            <a:normAutofit/>
          </a:bodyPr>
          <a:lstStyle/>
          <a:p>
            <a:pPr algn="l">
              <a:defRPr/>
            </a:pPr>
            <a:r>
              <a:rPr lang="pt-BR" b="1" dirty="0">
                <a:latin typeface="Cambria" panose="02040503050406030204" pitchFamily="18" charset="0"/>
              </a:rPr>
              <a:t>Objetivos</a:t>
            </a:r>
          </a:p>
          <a:p>
            <a:pPr marL="342900" indent="-342900" algn="l"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mbria" panose="02040503050406030204" pitchFamily="18" charset="0"/>
              </a:rPr>
              <a:t>Desenvolvimento de um OBC para o controle e gerenciamento de um CubeSat.</a:t>
            </a:r>
          </a:p>
          <a:p>
            <a:pPr marL="800100" lvl="1" indent="-342900" algn="l">
              <a:buFont typeface="Arial" panose="020B0604020202020204" pitchFamily="34" charset="0"/>
              <a:buChar char="•"/>
              <a:defRPr/>
            </a:pPr>
            <a:r>
              <a:rPr lang="pt-BR" sz="1600" dirty="0">
                <a:latin typeface="Cambria" panose="02040503050406030204" pitchFamily="18" charset="0"/>
              </a:rPr>
              <a:t>Controle de uma Câmera CMOS;</a:t>
            </a:r>
          </a:p>
          <a:p>
            <a:pPr marL="800100" lvl="1" indent="-342900" algn="l">
              <a:buFont typeface="Arial" panose="020B0604020202020204" pitchFamily="34" charset="0"/>
              <a:buChar char="•"/>
              <a:defRPr/>
            </a:pPr>
            <a:r>
              <a:rPr lang="pt-BR" sz="1600" dirty="0">
                <a:latin typeface="Cambria" panose="02040503050406030204" pitchFamily="18" charset="0"/>
              </a:rPr>
              <a:t>Controle de um PPT;</a:t>
            </a:r>
          </a:p>
          <a:p>
            <a:pPr marL="800100" lvl="1" indent="-342900" algn="l">
              <a:buFont typeface="Arial" panose="020B0604020202020204" pitchFamily="34" charset="0"/>
              <a:buChar char="•"/>
              <a:defRPr/>
            </a:pPr>
            <a:r>
              <a:rPr lang="pt-BR" sz="1600" dirty="0">
                <a:latin typeface="Cambria" panose="02040503050406030204" pitchFamily="18" charset="0"/>
              </a:rPr>
              <a:t>Garantir uma subsistema com um alto nível de confiança, mesmo não utilizando dispositivos resistentes à radiação;</a:t>
            </a:r>
          </a:p>
          <a:p>
            <a:pPr marL="800100" lvl="1" indent="-342900" algn="l">
              <a:buFont typeface="Arial" panose="020B0604020202020204" pitchFamily="34" charset="0"/>
              <a:buChar char="•"/>
              <a:defRPr/>
            </a:pPr>
            <a:r>
              <a:rPr lang="pt-BR" sz="1600" dirty="0">
                <a:latin typeface="Cambria" panose="02040503050406030204" pitchFamily="18" charset="0"/>
              </a:rPr>
              <a:t>Divulgação da pesquisa na plataforma GitHub.</a:t>
            </a:r>
          </a:p>
          <a:p>
            <a:pPr algn="l">
              <a:defRPr/>
            </a:pPr>
            <a:endParaRPr lang="pt-BR" b="1" dirty="0">
              <a:latin typeface="Cambria" panose="02040503050406030204" pitchFamily="18" charset="0"/>
            </a:endParaRPr>
          </a:p>
          <a:p>
            <a:pPr algn="l">
              <a:defRPr/>
            </a:pPr>
            <a:endParaRPr lang="pt-BR" b="1" dirty="0">
              <a:latin typeface="Cambria" panose="02040503050406030204" pitchFamily="18" charset="0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0C42F29B-DADF-4891-A2DF-ABB0C2D64D21}"/>
              </a:ext>
            </a:extLst>
          </p:cNvPr>
          <p:cNvSpPr/>
          <p:nvPr/>
        </p:nvSpPr>
        <p:spPr>
          <a:xfrm>
            <a:off x="0" y="1"/>
            <a:ext cx="12192000" cy="601822"/>
          </a:xfrm>
          <a:prstGeom prst="rect">
            <a:avLst/>
          </a:prstGeom>
          <a:solidFill>
            <a:srgbClr val="339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7A941B97-4A5A-4DFA-9539-1E669383857A}"/>
              </a:ext>
            </a:extLst>
          </p:cNvPr>
          <p:cNvSpPr/>
          <p:nvPr/>
        </p:nvSpPr>
        <p:spPr>
          <a:xfrm>
            <a:off x="337313" y="6571456"/>
            <a:ext cx="10548000" cy="45719"/>
          </a:xfrm>
          <a:prstGeom prst="rect">
            <a:avLst/>
          </a:prstGeom>
          <a:solidFill>
            <a:srgbClr val="339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3BDFC232-4317-4EE5-92DF-3D6B254E8D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3252" y="28419"/>
            <a:ext cx="544577" cy="54498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44A89488-4619-4CD8-B673-D16A05C316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5823" y="6342965"/>
            <a:ext cx="945548" cy="456833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3647A272-9F50-45EB-BC98-D8B3BEAFF4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086" y="3282970"/>
            <a:ext cx="8377828" cy="2973208"/>
          </a:xfrm>
          <a:prstGeom prst="rect">
            <a:avLst/>
          </a:prstGeom>
        </p:spPr>
      </p:pic>
      <p:sp>
        <p:nvSpPr>
          <p:cNvPr id="16" name="Retângulo 15">
            <a:extLst>
              <a:ext uri="{FF2B5EF4-FFF2-40B4-BE49-F238E27FC236}">
                <a16:creationId xmlns:a16="http://schemas.microsoft.com/office/drawing/2014/main" id="{41F9FD4E-EB4C-43FB-829C-5BBBDAE65E0A}"/>
              </a:ext>
            </a:extLst>
          </p:cNvPr>
          <p:cNvSpPr/>
          <p:nvPr/>
        </p:nvSpPr>
        <p:spPr>
          <a:xfrm>
            <a:off x="3936855" y="6232827"/>
            <a:ext cx="440813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600" dirty="0">
                <a:latin typeface="Cambria" panose="02040503050406030204" pitchFamily="18" charset="0"/>
              </a:rPr>
              <a:t>Figura 1 – Cronograma e Fluxograma do Projeto.</a:t>
            </a:r>
          </a:p>
        </p:txBody>
      </p:sp>
      <p:sp>
        <p:nvSpPr>
          <p:cNvPr id="17" name="Subtítulo 2">
            <a:extLst>
              <a:ext uri="{FF2B5EF4-FFF2-40B4-BE49-F238E27FC236}">
                <a16:creationId xmlns:a16="http://schemas.microsoft.com/office/drawing/2014/main" id="{53EDB4D4-276B-44E2-AF15-6573443D5F40}"/>
              </a:ext>
            </a:extLst>
          </p:cNvPr>
          <p:cNvSpPr txBox="1">
            <a:spLocks/>
          </p:cNvSpPr>
          <p:nvPr/>
        </p:nvSpPr>
        <p:spPr>
          <a:xfrm>
            <a:off x="337313" y="115192"/>
            <a:ext cx="3599542" cy="37144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b="1" dirty="0">
                <a:solidFill>
                  <a:schemeClr val="bg1"/>
                </a:solidFill>
                <a:latin typeface="Nexa Bold" panose="02000000000000000000" pitchFamily="50" charset="0"/>
              </a:rPr>
              <a:t>1.Introdução</a:t>
            </a:r>
          </a:p>
        </p:txBody>
      </p:sp>
    </p:spTree>
    <p:extLst>
      <p:ext uri="{BB962C8B-B14F-4D97-AF65-F5344CB8AC3E}">
        <p14:creationId xmlns:p14="http://schemas.microsoft.com/office/powerpoint/2010/main" val="2579902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959718B3-A99D-48E9-A6AB-B47C19E77AEB}"/>
              </a:ext>
            </a:extLst>
          </p:cNvPr>
          <p:cNvSpPr/>
          <p:nvPr/>
        </p:nvSpPr>
        <p:spPr>
          <a:xfrm>
            <a:off x="0" y="502276"/>
            <a:ext cx="12192000" cy="5853448"/>
          </a:xfrm>
          <a:prstGeom prst="rect">
            <a:avLst/>
          </a:prstGeom>
          <a:solidFill>
            <a:srgbClr val="339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3BDFC232-4317-4EE5-92DF-3D6B254E8D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4403" y="5430682"/>
            <a:ext cx="660911" cy="661406"/>
          </a:xfrm>
          <a:prstGeom prst="rect">
            <a:avLst/>
          </a:prstGeom>
        </p:spPr>
      </p:pic>
      <p:sp>
        <p:nvSpPr>
          <p:cNvPr id="3" name="Subtítulo 2">
            <a:extLst>
              <a:ext uri="{FF2B5EF4-FFF2-40B4-BE49-F238E27FC236}">
                <a16:creationId xmlns:a16="http://schemas.microsoft.com/office/drawing/2014/main" id="{481B7F9D-B734-43B0-A7BC-56EB56BB93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4372" y="3122384"/>
            <a:ext cx="11400971" cy="613233"/>
          </a:xfrm>
        </p:spPr>
        <p:txBody>
          <a:bodyPr>
            <a:noAutofit/>
          </a:bodyPr>
          <a:lstStyle/>
          <a:p>
            <a:r>
              <a:rPr lang="pt-BR" sz="6600" dirty="0">
                <a:solidFill>
                  <a:schemeClr val="bg1"/>
                </a:solidFill>
                <a:latin typeface="Nexa Bold" panose="02000000000000000000" pitchFamily="50" charset="0"/>
              </a:rPr>
              <a:t>Referencial Bibliográfico </a:t>
            </a:r>
          </a:p>
        </p:txBody>
      </p:sp>
    </p:spTree>
    <p:extLst>
      <p:ext uri="{BB962C8B-B14F-4D97-AF65-F5344CB8AC3E}">
        <p14:creationId xmlns:p14="http://schemas.microsoft.com/office/powerpoint/2010/main" val="5378058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481B7F9D-B734-43B0-A7BC-56EB56BB93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0629" y="986400"/>
            <a:ext cx="11930742" cy="5269778"/>
          </a:xfrm>
        </p:spPr>
        <p:txBody>
          <a:bodyPr>
            <a:normAutofit/>
          </a:bodyPr>
          <a:lstStyle/>
          <a:p>
            <a:pPr algn="l">
              <a:defRPr/>
            </a:pPr>
            <a:r>
              <a:rPr lang="pt-BR" sz="2200" b="1" dirty="0">
                <a:latin typeface="Cambria" panose="02040503050406030204" pitchFamily="18" charset="0"/>
              </a:rPr>
              <a:t>Pequenos Satélites</a:t>
            </a:r>
          </a:p>
          <a:p>
            <a:pPr marL="342900" indent="-342900" algn="l"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mbria" panose="02040503050406030204" pitchFamily="18" charset="0"/>
              </a:rPr>
              <a:t>Terminologia estabelecida pelo </a:t>
            </a:r>
            <a:r>
              <a:rPr lang="pt-BR" sz="2000" i="1" dirty="0" err="1">
                <a:latin typeface="Cambria" panose="02040503050406030204" pitchFamily="18" charset="0"/>
              </a:rPr>
              <a:t>Small</a:t>
            </a:r>
            <a:r>
              <a:rPr lang="pt-BR" sz="2000" i="1" dirty="0">
                <a:latin typeface="Cambria" panose="02040503050406030204" pitchFamily="18" charset="0"/>
              </a:rPr>
              <a:t> Space Technology Program </a:t>
            </a:r>
            <a:r>
              <a:rPr lang="pt-BR" sz="2000" dirty="0">
                <a:latin typeface="Cambria" panose="02040503050406030204" pitchFamily="18" charset="0"/>
              </a:rPr>
              <a:t>(SSTP);</a:t>
            </a:r>
          </a:p>
          <a:p>
            <a:pPr marL="342900" indent="-342900" algn="l"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mbria" panose="02040503050406030204" pitchFamily="18" charset="0"/>
              </a:rPr>
              <a:t>Satélites que possuem massa úmida inferior a 500kg; </a:t>
            </a:r>
          </a:p>
          <a:p>
            <a:pPr marL="342900" indent="-342900" algn="l">
              <a:buFont typeface="Arial" panose="020B0604020202020204" pitchFamily="34" charset="0"/>
              <a:buChar char="•"/>
              <a:defRPr/>
            </a:pPr>
            <a:endParaRPr lang="pt-BR" sz="2200" b="1" dirty="0">
              <a:latin typeface="Cambria" panose="02040503050406030204" pitchFamily="18" charset="0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0C42F29B-DADF-4891-A2DF-ABB0C2D64D21}"/>
              </a:ext>
            </a:extLst>
          </p:cNvPr>
          <p:cNvSpPr/>
          <p:nvPr/>
        </p:nvSpPr>
        <p:spPr>
          <a:xfrm>
            <a:off x="0" y="1"/>
            <a:ext cx="12192000" cy="601822"/>
          </a:xfrm>
          <a:prstGeom prst="rect">
            <a:avLst/>
          </a:prstGeom>
          <a:solidFill>
            <a:srgbClr val="339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7A941B97-4A5A-4DFA-9539-1E669383857A}"/>
              </a:ext>
            </a:extLst>
          </p:cNvPr>
          <p:cNvSpPr/>
          <p:nvPr/>
        </p:nvSpPr>
        <p:spPr>
          <a:xfrm>
            <a:off x="337313" y="6571456"/>
            <a:ext cx="10548000" cy="45719"/>
          </a:xfrm>
          <a:prstGeom prst="rect">
            <a:avLst/>
          </a:prstGeom>
          <a:solidFill>
            <a:srgbClr val="339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Subtítulo 2">
            <a:extLst>
              <a:ext uri="{FF2B5EF4-FFF2-40B4-BE49-F238E27FC236}">
                <a16:creationId xmlns:a16="http://schemas.microsoft.com/office/drawing/2014/main" id="{5863D848-9441-4787-9722-0C996EC2B987}"/>
              </a:ext>
            </a:extLst>
          </p:cNvPr>
          <p:cNvSpPr txBox="1">
            <a:spLocks/>
          </p:cNvSpPr>
          <p:nvPr/>
        </p:nvSpPr>
        <p:spPr>
          <a:xfrm>
            <a:off x="337312" y="115192"/>
            <a:ext cx="4028625" cy="37144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b="1" dirty="0">
                <a:solidFill>
                  <a:schemeClr val="bg1"/>
                </a:solidFill>
                <a:latin typeface="Nexa Bold" panose="02000000000000000000" pitchFamily="50" charset="0"/>
              </a:rPr>
              <a:t>2.Referencial Bibliográfico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3BDFC232-4317-4EE5-92DF-3D6B254E8D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3252" y="28419"/>
            <a:ext cx="544577" cy="54498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44A89488-4619-4CD8-B673-D16A05C316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5823" y="6342965"/>
            <a:ext cx="945548" cy="456833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E17C5F12-FC43-4559-996D-B0E56AB1D9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590" y="2955059"/>
            <a:ext cx="5124410" cy="293941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FE38406F-15E4-436D-8F03-D931059E37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9679" y="3099379"/>
            <a:ext cx="4143573" cy="2605031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F3A82896-A2B3-43C5-9E1A-0D2849BB5B86}"/>
              </a:ext>
            </a:extLst>
          </p:cNvPr>
          <p:cNvSpPr/>
          <p:nvPr/>
        </p:nvSpPr>
        <p:spPr>
          <a:xfrm>
            <a:off x="757425" y="5798776"/>
            <a:ext cx="555273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600" dirty="0">
                <a:latin typeface="Cambria" panose="02040503050406030204" pitchFamily="18" charset="0"/>
              </a:rPr>
              <a:t>Figura 2 – Categoria de Pequenos Satélites e alguns exemplos.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52D80546-273E-4A3B-91BA-51EABA16E6A0}"/>
              </a:ext>
            </a:extLst>
          </p:cNvPr>
          <p:cNvSpPr/>
          <p:nvPr/>
        </p:nvSpPr>
        <p:spPr>
          <a:xfrm>
            <a:off x="2259478" y="2641753"/>
            <a:ext cx="27833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400" dirty="0">
                <a:latin typeface="Cambria" panose="02040503050406030204" pitchFamily="18" charset="0"/>
              </a:rPr>
              <a:t>Fonte:(BARNHART, 2008, pág.42).</a:t>
            </a: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8301EAAA-D726-4CBE-A1E7-CD0BC90380AB}"/>
              </a:ext>
            </a:extLst>
          </p:cNvPr>
          <p:cNvSpPr/>
          <p:nvPr/>
        </p:nvSpPr>
        <p:spPr>
          <a:xfrm>
            <a:off x="6353465" y="2813343"/>
            <a:ext cx="6096000" cy="332398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pt-BR" sz="1400" dirty="0">
                <a:latin typeface="Cambria" panose="02040503050406030204" pitchFamily="18" charset="0"/>
              </a:rPr>
              <a:t>Fonte:(WEKERLE; FILHO, 2017, pág.3). </a:t>
            </a:r>
          </a:p>
          <a:p>
            <a:pPr algn="ctr"/>
            <a:endParaRPr lang="pt-BR" sz="1400" dirty="0">
              <a:latin typeface="Cambria" panose="02040503050406030204" pitchFamily="18" charset="0"/>
            </a:endParaRPr>
          </a:p>
          <a:p>
            <a:pPr algn="ctr"/>
            <a:endParaRPr lang="pt-BR" sz="1400" dirty="0">
              <a:latin typeface="Cambria" panose="02040503050406030204" pitchFamily="18" charset="0"/>
            </a:endParaRPr>
          </a:p>
          <a:p>
            <a:pPr algn="ctr"/>
            <a:endParaRPr lang="pt-BR" sz="1400" dirty="0">
              <a:latin typeface="Cambria" panose="02040503050406030204" pitchFamily="18" charset="0"/>
            </a:endParaRPr>
          </a:p>
          <a:p>
            <a:pPr algn="ctr"/>
            <a:endParaRPr lang="pt-BR" sz="1400" dirty="0">
              <a:latin typeface="Cambria" panose="02040503050406030204" pitchFamily="18" charset="0"/>
            </a:endParaRPr>
          </a:p>
          <a:p>
            <a:pPr algn="ctr"/>
            <a:endParaRPr lang="pt-BR" sz="1400" dirty="0">
              <a:latin typeface="Cambria" panose="02040503050406030204" pitchFamily="18" charset="0"/>
            </a:endParaRPr>
          </a:p>
          <a:p>
            <a:pPr algn="ctr"/>
            <a:endParaRPr lang="pt-BR" sz="1400" dirty="0">
              <a:latin typeface="Cambria" panose="02040503050406030204" pitchFamily="18" charset="0"/>
            </a:endParaRPr>
          </a:p>
          <a:p>
            <a:pPr algn="ctr"/>
            <a:endParaRPr lang="pt-BR" sz="1400" dirty="0">
              <a:latin typeface="Cambria" panose="02040503050406030204" pitchFamily="18" charset="0"/>
            </a:endParaRPr>
          </a:p>
          <a:p>
            <a:pPr algn="ctr"/>
            <a:endParaRPr lang="pt-BR" sz="1400" dirty="0">
              <a:latin typeface="Cambria" panose="02040503050406030204" pitchFamily="18" charset="0"/>
            </a:endParaRPr>
          </a:p>
          <a:p>
            <a:pPr algn="ctr"/>
            <a:endParaRPr lang="pt-BR" sz="1400" dirty="0">
              <a:latin typeface="Cambria" panose="02040503050406030204" pitchFamily="18" charset="0"/>
            </a:endParaRPr>
          </a:p>
          <a:p>
            <a:pPr algn="ctr"/>
            <a:endParaRPr lang="pt-BR" sz="1400" dirty="0">
              <a:latin typeface="Cambria" panose="02040503050406030204" pitchFamily="18" charset="0"/>
            </a:endParaRPr>
          </a:p>
          <a:p>
            <a:pPr algn="ctr"/>
            <a:endParaRPr lang="pt-BR" sz="1400" dirty="0">
              <a:latin typeface="Cambria" panose="02040503050406030204" pitchFamily="18" charset="0"/>
            </a:endParaRPr>
          </a:p>
          <a:p>
            <a:pPr algn="ctr"/>
            <a:endParaRPr lang="pt-BR" sz="1400" dirty="0">
              <a:latin typeface="Cambria" panose="02040503050406030204" pitchFamily="18" charset="0"/>
            </a:endParaRPr>
          </a:p>
          <a:p>
            <a:pPr algn="ctr"/>
            <a:endParaRPr lang="pt-BR" sz="1400" dirty="0">
              <a:latin typeface="Cambria" panose="02040503050406030204" pitchFamily="18" charset="0"/>
            </a:endParaRPr>
          </a:p>
          <a:p>
            <a:pPr algn="ctr"/>
            <a:r>
              <a:rPr lang="pt-BR" sz="1400" dirty="0">
                <a:latin typeface="Cambria" panose="02040503050406030204" pitchFamily="18" charset="0"/>
              </a:rPr>
              <a:t>Figura 3 – Lançamento de pequenos satélites entre 1995 e 2014. </a:t>
            </a:r>
          </a:p>
        </p:txBody>
      </p:sp>
    </p:spTree>
    <p:extLst>
      <p:ext uri="{BB962C8B-B14F-4D97-AF65-F5344CB8AC3E}">
        <p14:creationId xmlns:p14="http://schemas.microsoft.com/office/powerpoint/2010/main" val="11482052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481B7F9D-B734-43B0-A7BC-56EB56BB93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0629" y="741701"/>
            <a:ext cx="11930742" cy="5269778"/>
          </a:xfrm>
        </p:spPr>
        <p:txBody>
          <a:bodyPr>
            <a:normAutofit/>
          </a:bodyPr>
          <a:lstStyle/>
          <a:p>
            <a:pPr algn="l">
              <a:defRPr/>
            </a:pPr>
            <a:r>
              <a:rPr lang="pt-BR" sz="2200" b="1" dirty="0">
                <a:latin typeface="Cambria" panose="02040503050406030204" pitchFamily="18" charset="0"/>
              </a:rPr>
              <a:t>CubeSat</a:t>
            </a:r>
          </a:p>
          <a:p>
            <a:pPr marL="342900" indent="-342900" algn="l"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mbria" panose="02040503050406030204" pitchFamily="18" charset="0"/>
              </a:rPr>
              <a:t>Nanosatélites cúbicos de 10cm de lado;</a:t>
            </a:r>
          </a:p>
          <a:p>
            <a:pPr marL="342900" indent="-342900" algn="l"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mbria" panose="02040503050406030204" pitchFamily="18" charset="0"/>
              </a:rPr>
              <a:t>Criadores: Jordi </a:t>
            </a:r>
            <a:r>
              <a:rPr lang="pt-BR" sz="2000" dirty="0" err="1">
                <a:latin typeface="Cambria" panose="02040503050406030204" pitchFamily="18" charset="0"/>
              </a:rPr>
              <a:t>Puig-Suari</a:t>
            </a:r>
            <a:r>
              <a:rPr lang="pt-BR" sz="2000" dirty="0">
                <a:latin typeface="Cambria" panose="02040503050406030204" pitchFamily="18" charset="0"/>
              </a:rPr>
              <a:t> (</a:t>
            </a:r>
            <a:r>
              <a:rPr lang="pt-BR" sz="2000" dirty="0" err="1">
                <a:latin typeface="Cambria" panose="02040503050406030204" pitchFamily="18" charset="0"/>
              </a:rPr>
              <a:t>CalPoly</a:t>
            </a:r>
            <a:r>
              <a:rPr lang="pt-BR" sz="2000" dirty="0">
                <a:latin typeface="Cambria" panose="02040503050406030204" pitchFamily="18" charset="0"/>
              </a:rPr>
              <a:t>) e Bob Twiggs (Stanford);</a:t>
            </a:r>
          </a:p>
          <a:p>
            <a:pPr marL="342900" indent="-342900" algn="l"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mbria" panose="02040503050406030204" pitchFamily="18" charset="0"/>
              </a:rPr>
              <a:t>Vantagens:</a:t>
            </a:r>
            <a:endParaRPr lang="pt-BR" sz="1600" dirty="0">
              <a:latin typeface="Cambria" panose="02040503050406030204" pitchFamily="18" charset="0"/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  <a:defRPr/>
            </a:pPr>
            <a:r>
              <a:rPr lang="pt-BR" sz="1600" dirty="0">
                <a:latin typeface="Cambria" panose="02040503050406030204" pitchFamily="18" charset="0"/>
              </a:rPr>
              <a:t>Modularidade;</a:t>
            </a:r>
          </a:p>
          <a:p>
            <a:pPr marL="800100" lvl="1" indent="-342900" algn="l">
              <a:buFont typeface="Arial" panose="020B0604020202020204" pitchFamily="34" charset="0"/>
              <a:buChar char="•"/>
              <a:defRPr/>
            </a:pPr>
            <a:r>
              <a:rPr lang="pt-BR" sz="1600" dirty="0">
                <a:latin typeface="Cambria" panose="02040503050406030204" pitchFamily="18" charset="0"/>
              </a:rPr>
              <a:t>Lançamento;</a:t>
            </a:r>
          </a:p>
          <a:p>
            <a:pPr marL="800100" lvl="1" indent="-342900" algn="l">
              <a:buFont typeface="Arial" panose="020B0604020202020204" pitchFamily="34" charset="0"/>
              <a:buChar char="•"/>
              <a:defRPr/>
            </a:pPr>
            <a:r>
              <a:rPr lang="pt-BR" sz="1600" dirty="0">
                <a:latin typeface="Cambria" panose="02040503050406030204" pitchFamily="18" charset="0"/>
              </a:rPr>
              <a:t>Custo;</a:t>
            </a:r>
          </a:p>
          <a:p>
            <a:pPr marL="800100" lvl="1" indent="-342900" algn="l">
              <a:buFont typeface="Arial" panose="020B0604020202020204" pitchFamily="34" charset="0"/>
              <a:buChar char="•"/>
              <a:defRPr/>
            </a:pPr>
            <a:r>
              <a:rPr lang="pt-BR" sz="1600" dirty="0">
                <a:latin typeface="Cambria" panose="02040503050406030204" pitchFamily="18" charset="0"/>
              </a:rPr>
              <a:t>Componentes;</a:t>
            </a:r>
          </a:p>
          <a:p>
            <a:pPr marL="800100" lvl="1" indent="-342900" algn="l">
              <a:buFont typeface="Arial" panose="020B0604020202020204" pitchFamily="34" charset="0"/>
              <a:buChar char="•"/>
              <a:defRPr/>
            </a:pPr>
            <a:r>
              <a:rPr lang="pt-BR" sz="1600" dirty="0">
                <a:latin typeface="Cambria" panose="02040503050406030204" pitchFamily="18" charset="0"/>
              </a:rPr>
              <a:t>Desenvolvimento;</a:t>
            </a:r>
          </a:p>
          <a:p>
            <a:pPr marL="800100" lvl="1" indent="-342900" algn="l">
              <a:buFont typeface="Arial" panose="020B0604020202020204" pitchFamily="34" charset="0"/>
              <a:buChar char="•"/>
              <a:defRPr/>
            </a:pPr>
            <a:r>
              <a:rPr lang="pt-BR" sz="1600" dirty="0">
                <a:latin typeface="Cambria" panose="02040503050406030204" pitchFamily="18" charset="0"/>
              </a:rPr>
              <a:t>Risco;</a:t>
            </a:r>
          </a:p>
          <a:p>
            <a:pPr marL="800100" lvl="1" indent="-342900" algn="l">
              <a:buFont typeface="Arial" panose="020B0604020202020204" pitchFamily="34" charset="0"/>
              <a:buChar char="•"/>
              <a:defRPr/>
            </a:pPr>
            <a:r>
              <a:rPr lang="pt-BR" sz="1600" dirty="0">
                <a:latin typeface="Cambria" panose="02040503050406030204" pitchFamily="18" charset="0"/>
              </a:rPr>
              <a:t>Nichos de Aplicação.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0C42F29B-DADF-4891-A2DF-ABB0C2D64D21}"/>
              </a:ext>
            </a:extLst>
          </p:cNvPr>
          <p:cNvSpPr/>
          <p:nvPr/>
        </p:nvSpPr>
        <p:spPr>
          <a:xfrm>
            <a:off x="0" y="1"/>
            <a:ext cx="12192000" cy="601822"/>
          </a:xfrm>
          <a:prstGeom prst="rect">
            <a:avLst/>
          </a:prstGeom>
          <a:solidFill>
            <a:srgbClr val="339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7A941B97-4A5A-4DFA-9539-1E669383857A}"/>
              </a:ext>
            </a:extLst>
          </p:cNvPr>
          <p:cNvSpPr/>
          <p:nvPr/>
        </p:nvSpPr>
        <p:spPr>
          <a:xfrm>
            <a:off x="337313" y="6571456"/>
            <a:ext cx="10548000" cy="45719"/>
          </a:xfrm>
          <a:prstGeom prst="rect">
            <a:avLst/>
          </a:prstGeom>
          <a:solidFill>
            <a:srgbClr val="339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3BDFC232-4317-4EE5-92DF-3D6B254E8D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3252" y="28419"/>
            <a:ext cx="544577" cy="54498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44A89488-4619-4CD8-B673-D16A05C316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5823" y="6342965"/>
            <a:ext cx="945548" cy="456833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B0496D30-2025-4CA7-BC78-2B243DABD5C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84" b="11805"/>
          <a:stretch/>
        </p:blipFill>
        <p:spPr>
          <a:xfrm>
            <a:off x="858404" y="4751869"/>
            <a:ext cx="4447694" cy="1634871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56FCA3C8-56C5-419B-BD85-F547BF0C8B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0457" y="2245400"/>
            <a:ext cx="5525383" cy="3575852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BEE889E1-C143-4C3F-A1CD-A81F9A39800A}"/>
              </a:ext>
            </a:extLst>
          </p:cNvPr>
          <p:cNvSpPr/>
          <p:nvPr/>
        </p:nvSpPr>
        <p:spPr>
          <a:xfrm>
            <a:off x="-77059" y="4511758"/>
            <a:ext cx="6096000" cy="2062103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pt-BR" sz="1600" dirty="0">
                <a:latin typeface="Cambria" panose="02040503050406030204" pitchFamily="18" charset="0"/>
              </a:rPr>
              <a:t>Fonte:(MABROUK, 2017, pág.1).</a:t>
            </a:r>
          </a:p>
          <a:p>
            <a:pPr algn="ctr"/>
            <a:endParaRPr lang="pt-BR" sz="1600" dirty="0">
              <a:latin typeface="Cambria" panose="02040503050406030204" pitchFamily="18" charset="0"/>
            </a:endParaRPr>
          </a:p>
          <a:p>
            <a:pPr algn="ctr"/>
            <a:endParaRPr lang="pt-BR" sz="1600" dirty="0">
              <a:latin typeface="Cambria" panose="02040503050406030204" pitchFamily="18" charset="0"/>
            </a:endParaRPr>
          </a:p>
          <a:p>
            <a:pPr algn="ctr"/>
            <a:endParaRPr lang="pt-BR" sz="1600" dirty="0">
              <a:latin typeface="Cambria" panose="02040503050406030204" pitchFamily="18" charset="0"/>
            </a:endParaRPr>
          </a:p>
          <a:p>
            <a:pPr algn="ctr"/>
            <a:endParaRPr lang="pt-BR" sz="1600" dirty="0">
              <a:latin typeface="Cambria" panose="02040503050406030204" pitchFamily="18" charset="0"/>
            </a:endParaRPr>
          </a:p>
          <a:p>
            <a:pPr algn="ctr"/>
            <a:endParaRPr lang="pt-BR" sz="1600" dirty="0">
              <a:latin typeface="Cambria" panose="02040503050406030204" pitchFamily="18" charset="0"/>
            </a:endParaRPr>
          </a:p>
          <a:p>
            <a:pPr algn="ctr"/>
            <a:endParaRPr lang="pt-BR" sz="1600" dirty="0">
              <a:latin typeface="Cambria" panose="02040503050406030204" pitchFamily="18" charset="0"/>
            </a:endParaRPr>
          </a:p>
          <a:p>
            <a:pPr algn="ctr"/>
            <a:r>
              <a:rPr lang="pt-BR" sz="1600" dirty="0">
                <a:latin typeface="Cambria" panose="02040503050406030204" pitchFamily="18" charset="0"/>
              </a:rPr>
              <a:t>Figura 4 – Algumas variações de CubeSat. 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D58616FA-83D7-49FA-916E-2ED219E68DEA}"/>
              </a:ext>
            </a:extLst>
          </p:cNvPr>
          <p:cNvSpPr/>
          <p:nvPr/>
        </p:nvSpPr>
        <p:spPr>
          <a:xfrm>
            <a:off x="5820901" y="1921016"/>
            <a:ext cx="6096000" cy="4278094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pt-BR" sz="1600" dirty="0">
                <a:latin typeface="Cambria" panose="02040503050406030204" pitchFamily="18" charset="0"/>
              </a:rPr>
              <a:t>Fonte:(CUBESAT PROGRAM, 2014, pág.31). </a:t>
            </a:r>
          </a:p>
          <a:p>
            <a:pPr algn="ctr"/>
            <a:endParaRPr lang="pt-BR" sz="1600" dirty="0">
              <a:latin typeface="Cambria" panose="02040503050406030204" pitchFamily="18" charset="0"/>
            </a:endParaRPr>
          </a:p>
          <a:p>
            <a:pPr algn="ctr"/>
            <a:endParaRPr lang="pt-BR" sz="1600" dirty="0">
              <a:latin typeface="Cambria" panose="02040503050406030204" pitchFamily="18" charset="0"/>
            </a:endParaRPr>
          </a:p>
          <a:p>
            <a:pPr algn="ctr"/>
            <a:endParaRPr lang="pt-BR" sz="1600" dirty="0">
              <a:latin typeface="Cambria" panose="02040503050406030204" pitchFamily="18" charset="0"/>
            </a:endParaRPr>
          </a:p>
          <a:p>
            <a:pPr algn="ctr"/>
            <a:endParaRPr lang="pt-BR" sz="1600" dirty="0">
              <a:latin typeface="Cambria" panose="02040503050406030204" pitchFamily="18" charset="0"/>
            </a:endParaRPr>
          </a:p>
          <a:p>
            <a:pPr algn="ctr"/>
            <a:endParaRPr lang="pt-BR" sz="1600" dirty="0">
              <a:latin typeface="Cambria" panose="02040503050406030204" pitchFamily="18" charset="0"/>
            </a:endParaRPr>
          </a:p>
          <a:p>
            <a:pPr algn="ctr"/>
            <a:endParaRPr lang="pt-BR" sz="1600" dirty="0">
              <a:latin typeface="Cambria" panose="02040503050406030204" pitchFamily="18" charset="0"/>
            </a:endParaRPr>
          </a:p>
          <a:p>
            <a:pPr algn="ctr"/>
            <a:endParaRPr lang="pt-BR" sz="1600" dirty="0">
              <a:latin typeface="Cambria" panose="02040503050406030204" pitchFamily="18" charset="0"/>
            </a:endParaRPr>
          </a:p>
          <a:p>
            <a:pPr algn="ctr"/>
            <a:endParaRPr lang="pt-BR" sz="1600" dirty="0">
              <a:latin typeface="Cambria" panose="02040503050406030204" pitchFamily="18" charset="0"/>
            </a:endParaRPr>
          </a:p>
          <a:p>
            <a:pPr algn="ctr"/>
            <a:endParaRPr lang="pt-BR" sz="1600" dirty="0">
              <a:latin typeface="Cambria" panose="02040503050406030204" pitchFamily="18" charset="0"/>
            </a:endParaRPr>
          </a:p>
          <a:p>
            <a:pPr algn="ctr"/>
            <a:endParaRPr lang="pt-BR" sz="1600" dirty="0">
              <a:latin typeface="Cambria" panose="02040503050406030204" pitchFamily="18" charset="0"/>
            </a:endParaRPr>
          </a:p>
          <a:p>
            <a:pPr algn="ctr"/>
            <a:endParaRPr lang="pt-BR" sz="1600" dirty="0">
              <a:latin typeface="Cambria" panose="02040503050406030204" pitchFamily="18" charset="0"/>
            </a:endParaRPr>
          </a:p>
          <a:p>
            <a:pPr algn="ctr"/>
            <a:endParaRPr lang="pt-BR" sz="1600" dirty="0">
              <a:latin typeface="Cambria" panose="02040503050406030204" pitchFamily="18" charset="0"/>
            </a:endParaRPr>
          </a:p>
          <a:p>
            <a:pPr algn="ctr"/>
            <a:endParaRPr lang="pt-BR" sz="1600" dirty="0">
              <a:latin typeface="Cambria" panose="02040503050406030204" pitchFamily="18" charset="0"/>
            </a:endParaRPr>
          </a:p>
          <a:p>
            <a:pPr algn="ctr"/>
            <a:endParaRPr lang="pt-BR" sz="1600" dirty="0">
              <a:latin typeface="Cambria" panose="02040503050406030204" pitchFamily="18" charset="0"/>
            </a:endParaRPr>
          </a:p>
          <a:p>
            <a:pPr algn="ctr"/>
            <a:endParaRPr lang="pt-BR" sz="1600" dirty="0">
              <a:latin typeface="Cambria" panose="02040503050406030204" pitchFamily="18" charset="0"/>
            </a:endParaRPr>
          </a:p>
          <a:p>
            <a:pPr algn="ctr"/>
            <a:r>
              <a:rPr lang="pt-BR" sz="1600" dirty="0">
                <a:latin typeface="Cambria" panose="02040503050406030204" pitchFamily="18" charset="0"/>
              </a:rPr>
              <a:t>Figura 5 – Especificações Estruturais para um CubeSat 3U+. </a:t>
            </a:r>
          </a:p>
        </p:txBody>
      </p:sp>
      <p:sp>
        <p:nvSpPr>
          <p:cNvPr id="17" name="Subtítulo 2">
            <a:extLst>
              <a:ext uri="{FF2B5EF4-FFF2-40B4-BE49-F238E27FC236}">
                <a16:creationId xmlns:a16="http://schemas.microsoft.com/office/drawing/2014/main" id="{65E25393-6C56-4700-A789-C448A642174F}"/>
              </a:ext>
            </a:extLst>
          </p:cNvPr>
          <p:cNvSpPr txBox="1">
            <a:spLocks/>
          </p:cNvSpPr>
          <p:nvPr/>
        </p:nvSpPr>
        <p:spPr>
          <a:xfrm>
            <a:off x="337312" y="115192"/>
            <a:ext cx="4028625" cy="37144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b="1" dirty="0">
                <a:solidFill>
                  <a:schemeClr val="bg1"/>
                </a:solidFill>
                <a:latin typeface="Nexa Bold" panose="02000000000000000000" pitchFamily="50" charset="0"/>
              </a:rPr>
              <a:t>2.Referencial Bibliográfico</a:t>
            </a:r>
          </a:p>
        </p:txBody>
      </p:sp>
    </p:spTree>
    <p:extLst>
      <p:ext uri="{BB962C8B-B14F-4D97-AF65-F5344CB8AC3E}">
        <p14:creationId xmlns:p14="http://schemas.microsoft.com/office/powerpoint/2010/main" val="300759078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1708</TotalTime>
  <Words>2555</Words>
  <Application>Microsoft Office PowerPoint</Application>
  <PresentationFormat>Widescreen</PresentationFormat>
  <Paragraphs>646</Paragraphs>
  <Slides>45</Slides>
  <Notes>0</Notes>
  <HiddenSlides>2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45</vt:i4>
      </vt:variant>
    </vt:vector>
  </HeadingPairs>
  <TitlesOfParts>
    <vt:vector size="53" baseType="lpstr">
      <vt:lpstr>Arial</vt:lpstr>
      <vt:lpstr>Calibri</vt:lpstr>
      <vt:lpstr>Calibri Light</vt:lpstr>
      <vt:lpstr>Cambria</vt:lpstr>
      <vt:lpstr>Cambria Math</vt:lpstr>
      <vt:lpstr>Nexa Bold</vt:lpstr>
      <vt:lpstr>Nexa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Guilherme Lionço</dc:creator>
  <cp:lastModifiedBy>Guilherme Lionço</cp:lastModifiedBy>
  <cp:revision>61</cp:revision>
  <dcterms:created xsi:type="dcterms:W3CDTF">2018-07-01T01:37:51Z</dcterms:created>
  <dcterms:modified xsi:type="dcterms:W3CDTF">2018-09-05T03:52:59Z</dcterms:modified>
</cp:coreProperties>
</file>